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6" r:id="rId5"/>
    <p:sldId id="257" r:id="rId6"/>
    <p:sldId id="261" r:id="rId7"/>
    <p:sldId id="262" r:id="rId8"/>
    <p:sldId id="263" r:id="rId9"/>
    <p:sldId id="264" r:id="rId10"/>
    <p:sldId id="268" r:id="rId11"/>
    <p:sldId id="269" r:id="rId12"/>
    <p:sldId id="266" r:id="rId13"/>
    <p:sldId id="271" r:id="rId14"/>
    <p:sldId id="272" r:id="rId15"/>
    <p:sldId id="265" r:id="rId16"/>
    <p:sldId id="273" r:id="rId17"/>
    <p:sldId id="274" r:id="rId18"/>
    <p:sldId id="267" r:id="rId19"/>
    <p:sldId id="275" r:id="rId20"/>
    <p:sldId id="276" r:id="rId21"/>
    <p:sldId id="277" r:id="rId22"/>
    <p:sldId id="260" r:id="rId23"/>
    <p:sldId id="25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jack" initials="epj" lastIdx="1" clrIdx="0"/>
  <p:cmAuthor id="1" name="ajack" initials="aj"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3333FF"/>
    <a:srgbClr val="006C92"/>
    <a:srgbClr val="2F527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787" autoAdjust="0"/>
  </p:normalViewPr>
  <p:slideViewPr>
    <p:cSldViewPr>
      <p:cViewPr>
        <p:scale>
          <a:sx n="100" d="100"/>
          <a:sy n="100" d="100"/>
        </p:scale>
        <p:origin x="-1848"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0-06-23T00:56:19.529" idx="1">
    <p:pos x="5536" y="1659"/>
    <p:text>Suggested objectives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B27DA2-399B-4B91-9E21-043F48C6F819}" type="datetimeFigureOut">
              <a:rPr lang="en-US" smtClean="0"/>
              <a:pPr/>
              <a:t>7/18/2010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75B5A2-AFF4-47E7-BAC8-CF3B4E6B0B7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Arial" pitchFamily="34" charset="0"/>
                <a:cs typeface="Arial" pitchFamily="34" charset="0"/>
              </a:rPr>
              <a:t>Please leave us a 5 star rating if you love this</a:t>
            </a:r>
            <a:r>
              <a:rPr lang="en-US" sz="1200" b="1" baseline="0" dirty="0" smtClean="0">
                <a:latin typeface="Arial" pitchFamily="34" charset="0"/>
                <a:cs typeface="Arial" pitchFamily="34" charset="0"/>
              </a:rPr>
              <a:t> free template!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Arial" pitchFamily="34" charset="0"/>
                <a:cs typeface="Arial" pitchFamily="34" charset="0"/>
              </a:rPr>
              <a:t>Welcome to Super</a:t>
            </a:r>
            <a:r>
              <a:rPr lang="en-US" sz="1200" b="1" baseline="0" dirty="0" smtClean="0">
                <a:latin typeface="Arial" pitchFamily="34" charset="0"/>
                <a:cs typeface="Arial" pitchFamily="34" charset="0"/>
              </a:rPr>
              <a:t> Easy Templates:  </a:t>
            </a:r>
            <a:r>
              <a:rPr lang="en-US" sz="1200" b="0" baseline="0" dirty="0" smtClean="0">
                <a:latin typeface="Arial" pitchFamily="34" charset="0"/>
                <a:cs typeface="Arial" pitchFamily="34" charset="0"/>
              </a:rPr>
              <a:t>This is an 8 x 11 PowerPoint design slide. </a:t>
            </a:r>
            <a:r>
              <a:rPr lang="en-US" sz="1200" baseline="0" dirty="0" smtClean="0">
                <a:latin typeface="Arial" pitchFamily="34" charset="0"/>
                <a:cs typeface="Arial" pitchFamily="34" charset="0"/>
              </a:rPr>
              <a:t>We provide easy-to-use and customize templates for home and business use. Most of our templates are for PowerPoint 2007 and Word 2007. If you are interested in additional templates, visit our website: </a:t>
            </a:r>
            <a:r>
              <a:rPr lang="en-US" sz="1200" b="1" baseline="0" dirty="0" smtClean="0">
                <a:latin typeface="Arial" pitchFamily="34" charset="0"/>
                <a:cs typeface="Arial" pitchFamily="34" charset="0"/>
              </a:rPr>
              <a:t>www.supereasytemplates.com</a:t>
            </a:r>
            <a:r>
              <a:rPr lang="en-US" sz="1200" baseline="0" dirty="0" smtClean="0">
                <a:latin typeface="Arial" pitchFamily="34" charset="0"/>
                <a:cs typeface="Arial" pitchFamily="34" charset="0"/>
              </a:rPr>
              <a:t>.  If you require technical support on this specific presentation, email us: </a:t>
            </a:r>
            <a:r>
              <a:rPr lang="en-US" sz="1200" b="1" baseline="0" dirty="0" smtClean="0">
                <a:latin typeface="Arial" pitchFamily="34" charset="0"/>
                <a:cs typeface="Arial" pitchFamily="34" charset="0"/>
              </a:rPr>
              <a:t>support@supereasytemplates.com</a:t>
            </a:r>
            <a:r>
              <a:rPr lang="en-US" sz="1200" baseline="0" dirty="0" smtClean="0">
                <a:latin typeface="Arial" pitchFamily="34" charset="0"/>
                <a:cs typeface="Arial" pitchFamily="34" charset="0"/>
              </a:rPr>
              <a:t>. Also, check the Microsoft forums for specialized assistance. Although we try to respond to all support requests, please realize that this is a free service and we cannot guarantee a timely response. All questions and answers are usually posted on our FAQ pages.</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math class, hot onion could be used to practice a newly learned technique</a:t>
            </a:r>
            <a:r>
              <a:rPr lang="en-US" baseline="0" dirty="0" smtClean="0"/>
              <a:t>.  Students should explain how they got their answers not just give the answer.  Students should have with them in the circle anything they would have access to if they were practicing alone (notes, pencil, calculator, etc.). If you plan to use the hot onion for another class, be sure to collect the strips and ask students not to tear or write on them.   Variation – use a small soft ball and project the exercises or write them on the board (no peeling required).  Be sure to monitor students’ explanations and solutions for accuracy and guide students to correct misconceptions and errors, if required.</a:t>
            </a:r>
          </a:p>
          <a:p>
            <a:endParaRPr lang="en-US" baseline="0" dirty="0" smtClean="0"/>
          </a:p>
          <a:p>
            <a:r>
              <a:rPr lang="en-US" dirty="0" smtClean="0"/>
              <a:t>Turn and Tell someone</a:t>
            </a:r>
            <a:r>
              <a:rPr lang="en-US" baseline="0" dirty="0" smtClean="0"/>
              <a:t> you have not talked to yet how you could use the hot onion activity in your class.  Record the ideas on your organizer.  You will have two minutes</a:t>
            </a:r>
          </a:p>
          <a:p>
            <a:r>
              <a:rPr lang="en-US" baseline="0" dirty="0" smtClean="0"/>
              <a:t>Allow participants to share their ideas.  Record them on chart paper.  Give participants time to record ideas on their organizer.</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Milling to Music can be used for any grade level and any content area.  It can be used</a:t>
            </a:r>
            <a:r>
              <a:rPr lang="en-US" baseline="0" dirty="0" smtClean="0"/>
              <a:t> to review a homework assignment, class notes or vocabulary words.  It is work the students have already done so there is no preparation on the teacher’s part except having the music set up.</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works best for questions that have more than one right answer.  Open</a:t>
            </a:r>
            <a:r>
              <a:rPr lang="en-US" baseline="0" dirty="0" smtClean="0"/>
              <a:t> ended prompts will also allow opportunities for sharing different responses. If one answer questions are used as prompts, one student responds to the prompt and the other student agrees or disagrees with the response and explains why.</a:t>
            </a:r>
            <a:endParaRPr lang="en-US" dirty="0" smtClean="0"/>
          </a:p>
          <a:p>
            <a:r>
              <a:rPr lang="en-US" dirty="0" smtClean="0"/>
              <a:t>At the end of the activity, the teacher can have students to share selected responses with the entire class. </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science class, milling to music can be used to let students practice some of the highly</a:t>
            </a:r>
            <a:r>
              <a:rPr lang="en-US" baseline="0" dirty="0" smtClean="0"/>
              <a:t> specialized skill required for success in the class like using the periodic table, how to use the scientific method, and lab safety rules.  Students can practice using the periodic table with the teacher giving prompts such as, “ Tell your partner and atomic number and have him/her name the element.”  Students must be able to confirm/correct their partner’s response.  If the response must be corrected, students should be able to explain to their partner why it is inaccurate.</a:t>
            </a:r>
          </a:p>
          <a:p>
            <a:endParaRPr lang="en-US" baseline="0" dirty="0" smtClean="0"/>
          </a:p>
          <a:p>
            <a:r>
              <a:rPr lang="en-US" baseline="0" dirty="0" smtClean="0"/>
              <a:t>Teacher must monitor students’ interaction to for accuracy of responses and to help guide students to correct errors and misconceptions.  At the end of the activity, have students to share their response to selected prompts and explain how they used the periodic table to find the answer.</a:t>
            </a:r>
          </a:p>
          <a:p>
            <a:endParaRPr lang="en-US" dirty="0" smtClean="0"/>
          </a:p>
          <a:p>
            <a:r>
              <a:rPr lang="en-US" dirty="0" smtClean="0"/>
              <a:t>Allow participants time to record ideas about how milling to music can be used in another</a:t>
            </a:r>
            <a:r>
              <a:rPr lang="en-US" baseline="0" dirty="0" smtClean="0"/>
              <a:t> content area and share the information with the group.  Record on the chart.</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IPOT is also called Human Scavenger Hunt and Find Someone Who Can.  It is often used as a get acquainted activity but it can also be used with</a:t>
            </a:r>
            <a:r>
              <a:rPr lang="en-US" baseline="0" dirty="0" smtClean="0"/>
              <a:t> content material at any grade level.</a:t>
            </a:r>
            <a:r>
              <a:rPr lang="en-US" dirty="0" smtClean="0"/>
              <a:t>  The time for the activity varies depending on the amount of material</a:t>
            </a:r>
            <a:r>
              <a:rPr lang="en-US" baseline="0" dirty="0" smtClean="0"/>
              <a:t> you wish to cover in the activity.  A moderate amount of prep work is required for this activity.  You will have to create a list of questions for the students.  You should leave space to allow other students to initial.</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sure students understand they cannot have the same person initial their</a:t>
            </a:r>
            <a:r>
              <a:rPr lang="en-US" baseline="0" dirty="0" smtClean="0"/>
              <a:t> sheet more than once.  This forces students to interact with lots of other students.   Do not write answers.  Encourage students to be sure they understand the answers – the objective is to verify you know the material not to get all the signatures.</a:t>
            </a:r>
            <a:r>
              <a:rPr lang="en-US" dirty="0" smtClean="0"/>
              <a:t> </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social studies class, wandering interviews could be used to review before a summative assessment or as</a:t>
            </a:r>
            <a:r>
              <a:rPr lang="en-US" baseline="0" dirty="0" smtClean="0"/>
              <a:t> a formative assessment to check students’ understanding of material before moving deeper on the topic.  The questions should cover various levels of Bloom’s Taxonomy.  If being used as a formative assessment before moving to more challenging information on the topic, a HOTS question can serve as a preview of what is yet to come.  Sample questions that might be included. </a:t>
            </a:r>
          </a:p>
          <a:p>
            <a:r>
              <a:rPr lang="en-US" baseline="0" dirty="0" smtClean="0"/>
              <a:t>Name 4 early world religions.</a:t>
            </a:r>
          </a:p>
          <a:p>
            <a:r>
              <a:rPr lang="en-US" baseline="0" dirty="0" smtClean="0"/>
              <a:t>What are three cultural contributions of Judaism?</a:t>
            </a:r>
          </a:p>
          <a:p>
            <a:endParaRPr lang="en-US" baseline="0" dirty="0" smtClean="0"/>
          </a:p>
          <a:p>
            <a:r>
              <a:rPr lang="en-US" baseline="0" dirty="0" smtClean="0"/>
              <a:t>Monitor students as they interact to make sure their responses are accurate.  If required, guide students to recognize their misconceptions/errors.</a:t>
            </a:r>
          </a:p>
          <a:p>
            <a:endParaRPr lang="en-US" baseline="0" dirty="0" smtClean="0"/>
          </a:p>
          <a:p>
            <a:r>
              <a:rPr lang="en-US" baseline="0" dirty="0" smtClean="0"/>
              <a:t>When everyone finishes, go over all the questions being sure to pay special attention to the higher level questions.</a:t>
            </a:r>
          </a:p>
          <a:p>
            <a:endParaRPr lang="en-US" baseline="0" dirty="0" smtClean="0"/>
          </a:p>
          <a:p>
            <a:r>
              <a:rPr lang="en-US" baseline="0" dirty="0" smtClean="0"/>
              <a:t>Give participants time to think about and record their ideas about how wandering interviews can be used in their class.  Have participants share their ideas and record them on the chart.</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hot onion IPOT to review the information covered.  Participants</a:t>
            </a:r>
            <a:r>
              <a:rPr lang="en-US" baseline="0" dirty="0" smtClean="0"/>
              <a:t> may use their completed organizers.</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Prepare a chart for each of the featured IPOTs to record participants’ ideas about how the IPOT can be used in</a:t>
            </a:r>
            <a:r>
              <a:rPr lang="en-US" baseline="0" dirty="0" smtClean="0"/>
              <a:t> another content area, to promote HOTS, or any variations they might make for their classes.  Have the charts taped up on the wall before the presentation starts, if possible.</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of our students would talk all day long if they could get away with it!  Fortunately, we can take advantage of their talkative natures to help them learn. Research has shown that there are several benefits to promoting oral language skills in a second language.  When</a:t>
            </a:r>
            <a:r>
              <a:rPr lang="en-US" baseline="0" dirty="0" smtClean="0"/>
              <a:t> students are consistently given purposeful opportunities to use oral language, ELs have improved their oral language skills.  Improved language skills have been associated with </a:t>
            </a:r>
            <a:r>
              <a:rPr lang="en-US" dirty="0" smtClean="0"/>
              <a:t>more and better use of the second language.  Students with better oral language skills also have the ability to use more complex language learning strategies.  Students were able to answer higher-level questions and they showed a better understanding of content</a:t>
            </a:r>
            <a:r>
              <a:rPr lang="en-US" baseline="0" dirty="0" smtClean="0"/>
              <a:t> area vocabulary.</a:t>
            </a:r>
            <a:endParaRPr lang="en-US" dirty="0" smtClean="0"/>
          </a:p>
        </p:txBody>
      </p:sp>
      <p:sp>
        <p:nvSpPr>
          <p:cNvPr id="4" name="Slide Number Placeholder 3"/>
          <p:cNvSpPr>
            <a:spLocks noGrp="1"/>
          </p:cNvSpPr>
          <p:nvPr>
            <p:ph type="sldNum" sz="quarter" idx="10"/>
          </p:nvPr>
        </p:nvSpPr>
        <p:spPr/>
        <p:txBody>
          <a:bodyPr/>
          <a:lstStyle/>
          <a:p>
            <a:fld id="{9D75B5A2-AFF4-47E7-BAC8-CF3B4E6B0B70}"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promote ELs language development, research</a:t>
            </a:r>
            <a:r>
              <a:rPr lang="en-US" baseline="0" dirty="0" smtClean="0"/>
              <a:t> shows that teachers must provide students consistent and purposeful opportunities to use oral language in </a:t>
            </a:r>
            <a:r>
              <a:rPr lang="en-US" u="sng" baseline="0" dirty="0" smtClean="0"/>
              <a:t>all</a:t>
            </a:r>
            <a:r>
              <a:rPr lang="en-US" baseline="0" dirty="0" smtClean="0"/>
              <a:t> content areas.  Interactive peer-to-peer oral techniques or (IPOTs) is a phrase that has been given to the oral activities because the interactions take place between students.  Although teachers are the best models for appropriate language usage, students can also be effective role models.  Teachers should plan for regular interactions during each lesson.  Students discuss topics related to what they are learning in the content area class.  The IPOTs give ELs a chance to practice vocabulary and language structures in pairs or small groups.  These configurations are less intimidating for most students than speaking in front of the entire class.  Every student must have a chance to talk.  When it is not your turn to talk, you must listen. When all teachers incorporate IPOTs into their lessons, students (even the reluctant speakers) get many chances everyday to improve their oral language skills.</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a:t>
            </a:r>
            <a:r>
              <a:rPr lang="en-US" baseline="0" dirty="0" smtClean="0"/>
              <a:t> IPOTs are familiar literacy and cooperative learning activities</a:t>
            </a:r>
            <a:r>
              <a:rPr lang="en-US" baseline="0" dirty="0" smtClean="0"/>
              <a:t>.  They can be adapted for almost any content area.  How many are familiar with these activities?  Have you ever used them or seen them used?  Turn to the person on your right and tell them how you have seen these activities used. You will have two minutes.  </a:t>
            </a:r>
          </a:p>
          <a:p>
            <a:r>
              <a:rPr lang="en-US" baseline="0" dirty="0" smtClean="0"/>
              <a:t>“I have used __________________  to ___________________________. </a:t>
            </a:r>
          </a:p>
          <a:p>
            <a:r>
              <a:rPr lang="en-US" baseline="0" dirty="0" smtClean="0"/>
              <a:t>“I saw ________________________ used to _______________________.</a:t>
            </a:r>
          </a:p>
          <a:p>
            <a:r>
              <a:rPr lang="en-US" baseline="0" dirty="0" smtClean="0"/>
              <a:t>“I have never seen or used any of these activities but I think ______________________ can be used to __________________. </a:t>
            </a:r>
          </a:p>
          <a:p>
            <a:endParaRPr lang="en-US" baseline="0" dirty="0" smtClean="0"/>
          </a:p>
          <a:p>
            <a:r>
              <a:rPr lang="en-US" baseline="0" dirty="0" smtClean="0"/>
              <a:t>The </a:t>
            </a:r>
            <a:r>
              <a:rPr lang="en-US" b="1" baseline="0" dirty="0" smtClean="0"/>
              <a:t>think-pair-share</a:t>
            </a:r>
            <a:r>
              <a:rPr lang="en-US" baseline="0" dirty="0" smtClean="0"/>
              <a:t> activity has students to think about a question or a problem alone.  Then they share and possibly revise their ideas with a partner.  Finally, students share their answers with the class</a:t>
            </a:r>
            <a:r>
              <a:rPr lang="en-US" baseline="0" dirty="0" smtClean="0"/>
              <a:t>.</a:t>
            </a:r>
          </a:p>
          <a:p>
            <a:r>
              <a:rPr lang="en-US" baseline="0" dirty="0" smtClean="0"/>
              <a:t>The </a:t>
            </a:r>
            <a:r>
              <a:rPr lang="en-US" b="1" baseline="0" dirty="0" smtClean="0"/>
              <a:t>turn and talk</a:t>
            </a:r>
            <a:r>
              <a:rPr lang="en-US" baseline="0" dirty="0" smtClean="0"/>
              <a:t> activity has students turn and tell their partner something about the lesson using a sentence starter listed on the board.</a:t>
            </a:r>
          </a:p>
          <a:p>
            <a:r>
              <a:rPr lang="en-US" baseline="0" dirty="0" smtClean="0"/>
              <a:t>The </a:t>
            </a:r>
            <a:r>
              <a:rPr lang="en-US" b="1" baseline="0" dirty="0" smtClean="0"/>
              <a:t>adding to the circle</a:t>
            </a:r>
            <a:r>
              <a:rPr lang="en-US" baseline="0" dirty="0" smtClean="0"/>
              <a:t> activity requires each student to repeat what other students have said and to add their own information.  This activity is usually used for getting  acquainted at the beginning of the year (her name is Susan and she likes apples.  My name is Juan and I like peaches).  It is also an excellent way for ELs to practice using pronouns.  Other variations: practicing facts/vocabulary (Her name is Rachel and she knows 1 yd = 3 ft.  My name is Toba and I know 1 Tbsp = 3 tsp.)  (His name is Paul and he knows the capital of ___________  is ________________.)</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less familiar</a:t>
            </a:r>
            <a:r>
              <a:rPr lang="en-US" baseline="0" dirty="0" smtClean="0"/>
              <a:t> IPOTs is Parallel Lines.  It can be used with any grade level and content area.  This can be done with the whole class. You may choose to have more than one pair of parallel lines </a:t>
            </a:r>
            <a:r>
              <a:rPr lang="en-US" baseline="0" dirty="0" smtClean="0"/>
              <a:t>if you have a large class</a:t>
            </a:r>
            <a:r>
              <a:rPr lang="en-US" baseline="0" dirty="0" smtClean="0"/>
              <a:t>.  The time requirement to complete the activity varies depending on the amount of material you want to cover.  Teachers usually prepare index cards with questions/discussion topics on them so there is moderate preparation associated with this activity.  Some teachers have used parallel lines to have students share the results of research or investigations so in those cases, there is no preparation required.    </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language arts class, parallel lines could be used to review the key terms in a literary work the class is</a:t>
            </a:r>
            <a:r>
              <a:rPr lang="en-US" baseline="0" dirty="0" smtClean="0"/>
              <a:t> studying.  Instead of preparing index cards, students would be assigned a word and then use their notes to verify/correct their partner’s definition.  Be sure to monitor students for on task behavior and for quality of responses.</a:t>
            </a:r>
          </a:p>
          <a:p>
            <a:endParaRPr lang="en-US" baseline="0" dirty="0" smtClean="0"/>
          </a:p>
          <a:p>
            <a:r>
              <a:rPr lang="en-US" baseline="0" dirty="0" smtClean="0"/>
              <a:t>Take 2 minutes to think about how parallel lines could be used in another content area class or how can it be used to promote HOTS.  Record your idea(s) on your organizer.  Share your idea with the person on your right.</a:t>
            </a:r>
          </a:p>
          <a:p>
            <a:r>
              <a:rPr lang="en-US" baseline="0" dirty="0" smtClean="0"/>
              <a:t>Ask participants will share their ideas with the entire group.  Record ideas on chart paper.  When sharing is finished, allow participants time to record any additional ideas on their organizer.</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less familiar IPOT is Hot Onion.</a:t>
            </a:r>
            <a:r>
              <a:rPr lang="en-US" baseline="0" dirty="0" smtClean="0"/>
              <a:t> </a:t>
            </a:r>
            <a:r>
              <a:rPr lang="en-US" baseline="0" dirty="0" smtClean="0"/>
              <a:t>It can be used in any grade level or content area.  </a:t>
            </a:r>
            <a:r>
              <a:rPr lang="en-US" baseline="0" dirty="0" smtClean="0"/>
              <a:t>Be warned it can get out of hand.  One reference suggested limiting the number of students in the group.  For well-disciplined classes, it can be a whole class activity.  The amount of time required to complete the activity depends on the amount of material you cover.  This activity requires moderate preparation.  You have to prepare a strip of paper for each question, prompt, math exercise you want to cover.  Use the strips to form a ball.  The strips must be layered one on top of the other.</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set ground rules before starting:  </a:t>
            </a:r>
          </a:p>
          <a:p>
            <a:pPr>
              <a:buFont typeface="Arial" pitchFamily="34" charset="0"/>
              <a:buChar char="•"/>
            </a:pPr>
            <a:r>
              <a:rPr lang="en-US" dirty="0" smtClean="0"/>
              <a:t>no hitting with the onion, </a:t>
            </a:r>
          </a:p>
          <a:p>
            <a:pPr>
              <a:buFont typeface="Arial" pitchFamily="34" charset="0"/>
              <a:buChar char="•"/>
            </a:pPr>
            <a:r>
              <a:rPr lang="en-US" dirty="0" smtClean="0"/>
              <a:t>you can not avoid the onion if it is tossed to you, </a:t>
            </a:r>
          </a:p>
          <a:p>
            <a:pPr>
              <a:buFont typeface="Arial" pitchFamily="34" charset="0"/>
              <a:buChar char="•"/>
            </a:pPr>
            <a:r>
              <a:rPr lang="en-US" dirty="0" smtClean="0"/>
              <a:t>No calling out answers;</a:t>
            </a:r>
            <a:r>
              <a:rPr lang="en-US" baseline="0" dirty="0" smtClean="0"/>
              <a:t> the catcher must ask </a:t>
            </a:r>
            <a:r>
              <a:rPr lang="en-US" baseline="0" smtClean="0"/>
              <a:t>for assistance</a:t>
            </a:r>
            <a:r>
              <a:rPr lang="en-US" smtClean="0"/>
              <a:t> </a:t>
            </a:r>
            <a:endParaRPr lang="en-US" dirty="0" smtClean="0"/>
          </a:p>
          <a:p>
            <a:pPr>
              <a:buFont typeface="Arial" pitchFamily="34" charset="0"/>
              <a:buChar char="•"/>
            </a:pPr>
            <a:r>
              <a:rPr lang="en-US" dirty="0" smtClean="0"/>
              <a:t>everyone must get</a:t>
            </a:r>
            <a:r>
              <a:rPr lang="en-US" baseline="0" dirty="0" smtClean="0"/>
              <a:t> a chance to answer a question before anyone gets the onion a second time</a:t>
            </a:r>
            <a:r>
              <a:rPr lang="en-US" dirty="0" smtClean="0"/>
              <a:t> </a:t>
            </a: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E5335-5285-42C7-9655-AB45F7C4150B}" type="datetimeFigureOut">
              <a:rPr lang="en-US" smtClean="0"/>
              <a:pPr/>
              <a:t>7/18/2010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377770-18D6-4843-93A1-958E8868D14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6E5335-5285-42C7-9655-AB45F7C4150B}" type="datetimeFigureOut">
              <a:rPr lang="en-US" smtClean="0"/>
              <a:pPr/>
              <a:t>7/18/2010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77770-18D6-4843-93A1-958E8868D148}" type="slidenum">
              <a:rPr lang="en-US" smtClean="0"/>
              <a:pPr/>
              <a:t>‹#›</a:t>
            </a:fld>
            <a:endParaRPr lang="en-US" dirty="0"/>
          </a:p>
        </p:txBody>
      </p:sp>
      <p:pic>
        <p:nvPicPr>
          <p:cNvPr id="7" name="Picture 8" descr="C:\Tresha\Edited Photos for Stock\Business\944233_94159959.jpg"/>
          <p:cNvPicPr>
            <a:picLocks noChangeAspect="1" noChangeArrowheads="1"/>
          </p:cNvPicPr>
          <p:nvPr/>
        </p:nvPicPr>
        <p:blipFill>
          <a:blip r:embed="rId13" cstate="print"/>
          <a:srcRect r="73264"/>
          <a:stretch>
            <a:fillRect/>
          </a:stretch>
        </p:blipFill>
        <p:spPr bwMode="auto">
          <a:xfrm>
            <a:off x="0" y="0"/>
            <a:ext cx="2667000" cy="685800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6172200"/>
            <a:ext cx="9144000" cy="6858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0"/>
            <a:ext cx="9144000" cy="3048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7" name="TextBox 6"/>
          <p:cNvSpPr txBox="1"/>
          <p:nvPr/>
        </p:nvSpPr>
        <p:spPr>
          <a:xfrm>
            <a:off x="3284740" y="1143000"/>
            <a:ext cx="5351401" cy="1015663"/>
          </a:xfrm>
          <a:prstGeom prst="rect">
            <a:avLst/>
          </a:prstGeom>
          <a:noFill/>
          <a:ln w="3175">
            <a:noFill/>
          </a:ln>
        </p:spPr>
        <p:txBody>
          <a:bodyPr wrap="none" rtlCol="0">
            <a:spAutoFit/>
          </a:bodyPr>
          <a:lstStyle/>
          <a:p>
            <a:pPr algn="ctr"/>
            <a:r>
              <a:rPr lang="en-US" sz="6000" b="1" dirty="0" smtClean="0">
                <a:solidFill>
                  <a:schemeClr val="tx2">
                    <a:lumMod val="50000"/>
                  </a:schemeClr>
                </a:solidFill>
                <a:latin typeface="Calibri" pitchFamily="34" charset="0"/>
              </a:rPr>
              <a:t>English Learners</a:t>
            </a:r>
          </a:p>
        </p:txBody>
      </p:sp>
      <p:sp>
        <p:nvSpPr>
          <p:cNvPr id="8" name="TextBox 7"/>
          <p:cNvSpPr txBox="1"/>
          <p:nvPr/>
        </p:nvSpPr>
        <p:spPr>
          <a:xfrm>
            <a:off x="228600" y="6248400"/>
            <a:ext cx="1294137" cy="461665"/>
          </a:xfrm>
          <a:prstGeom prst="rect">
            <a:avLst/>
          </a:prstGeom>
          <a:noFill/>
        </p:spPr>
        <p:txBody>
          <a:bodyPr wrap="none" rtlCol="0">
            <a:spAutoFit/>
          </a:bodyPr>
          <a:lstStyle/>
          <a:p>
            <a:r>
              <a:rPr lang="en-US" sz="2400" b="1" dirty="0" smtClean="0">
                <a:solidFill>
                  <a:schemeClr val="bg1"/>
                </a:solidFill>
              </a:rPr>
              <a:t>EESL 650</a:t>
            </a:r>
            <a:endParaRPr lang="en-US" sz="2400" b="1" dirty="0">
              <a:solidFill>
                <a:schemeClr val="bg1"/>
              </a:solidFill>
            </a:endParaRPr>
          </a:p>
        </p:txBody>
      </p:sp>
      <p:sp>
        <p:nvSpPr>
          <p:cNvPr id="9" name="TextBox 8"/>
          <p:cNvSpPr txBox="1"/>
          <p:nvPr/>
        </p:nvSpPr>
        <p:spPr>
          <a:xfrm>
            <a:off x="1828800" y="6248400"/>
            <a:ext cx="4971297" cy="461665"/>
          </a:xfrm>
          <a:prstGeom prst="rect">
            <a:avLst/>
          </a:prstGeom>
          <a:noFill/>
        </p:spPr>
        <p:txBody>
          <a:bodyPr wrap="none" rtlCol="0">
            <a:spAutoFit/>
          </a:bodyPr>
          <a:lstStyle/>
          <a:p>
            <a:r>
              <a:rPr lang="en-US" sz="2400" b="1" dirty="0" smtClean="0">
                <a:solidFill>
                  <a:schemeClr val="bg1"/>
                </a:solidFill>
              </a:rPr>
              <a:t>University of Alabama at Birmingham</a:t>
            </a:r>
            <a:endParaRPr lang="en-US" sz="2400" b="1" dirty="0">
              <a:solidFill>
                <a:schemeClr val="bg1"/>
              </a:solidFill>
            </a:endParaRPr>
          </a:p>
        </p:txBody>
      </p:sp>
      <p:sp>
        <p:nvSpPr>
          <p:cNvPr id="10" name="TextBox 9"/>
          <p:cNvSpPr txBox="1"/>
          <p:nvPr/>
        </p:nvSpPr>
        <p:spPr>
          <a:xfrm>
            <a:off x="6934200" y="6248400"/>
            <a:ext cx="1976823" cy="461665"/>
          </a:xfrm>
          <a:prstGeom prst="rect">
            <a:avLst/>
          </a:prstGeom>
          <a:noFill/>
        </p:spPr>
        <p:txBody>
          <a:bodyPr wrap="none" rtlCol="0">
            <a:spAutoFit/>
          </a:bodyPr>
          <a:lstStyle/>
          <a:p>
            <a:r>
              <a:rPr lang="en-US" sz="2400" b="1" dirty="0" smtClean="0">
                <a:solidFill>
                  <a:schemeClr val="bg1"/>
                </a:solidFill>
              </a:rPr>
              <a:t>Summer-2010</a:t>
            </a:r>
            <a:endParaRPr lang="en-US" sz="2400" b="1" dirty="0">
              <a:solidFill>
                <a:schemeClr val="bg1"/>
              </a:solidFill>
            </a:endParaRPr>
          </a:p>
        </p:txBody>
      </p:sp>
      <p:sp>
        <p:nvSpPr>
          <p:cNvPr id="19" name="TextBox 18"/>
          <p:cNvSpPr txBox="1"/>
          <p:nvPr/>
        </p:nvSpPr>
        <p:spPr>
          <a:xfrm>
            <a:off x="3276600" y="2819400"/>
            <a:ext cx="5301451" cy="769441"/>
          </a:xfrm>
          <a:prstGeom prst="rect">
            <a:avLst/>
          </a:prstGeom>
          <a:noFill/>
          <a:ln w="3175">
            <a:noFill/>
          </a:ln>
        </p:spPr>
        <p:txBody>
          <a:bodyPr wrap="none" rtlCol="0">
            <a:spAutoFit/>
          </a:bodyPr>
          <a:lstStyle/>
          <a:p>
            <a:pPr algn="ctr"/>
            <a:r>
              <a:rPr lang="en-US" sz="4400" dirty="0" smtClean="0">
                <a:solidFill>
                  <a:schemeClr val="tx2">
                    <a:lumMod val="50000"/>
                  </a:schemeClr>
                </a:solidFill>
                <a:latin typeface="Arial" pitchFamily="34" charset="0"/>
                <a:cs typeface="Arial" pitchFamily="34" charset="0"/>
              </a:rPr>
              <a:t>Pieces of the Puzzle</a:t>
            </a:r>
          </a:p>
        </p:txBody>
      </p:sp>
      <p:sp>
        <p:nvSpPr>
          <p:cNvPr id="11" name="TextBox 10"/>
          <p:cNvSpPr txBox="1"/>
          <p:nvPr/>
        </p:nvSpPr>
        <p:spPr>
          <a:xfrm>
            <a:off x="3715729" y="3505200"/>
            <a:ext cx="4515981" cy="769441"/>
          </a:xfrm>
          <a:prstGeom prst="rect">
            <a:avLst/>
          </a:prstGeom>
          <a:noFill/>
          <a:ln w="3175">
            <a:noFill/>
          </a:ln>
        </p:spPr>
        <p:txBody>
          <a:bodyPr wrap="none" rtlCol="0">
            <a:spAutoFit/>
          </a:bodyPr>
          <a:lstStyle/>
          <a:p>
            <a:pPr algn="ctr"/>
            <a:r>
              <a:rPr lang="en-US" sz="4400" dirty="0" smtClean="0">
                <a:solidFill>
                  <a:schemeClr val="tx2">
                    <a:lumMod val="50000"/>
                  </a:schemeClr>
                </a:solidFill>
                <a:latin typeface="Arial" pitchFamily="34" charset="0"/>
                <a:cs typeface="Arial" pitchFamily="34" charset="0"/>
              </a:rPr>
              <a:t>IPOTs/Interaction</a:t>
            </a:r>
          </a:p>
        </p:txBody>
      </p:sp>
      <p:sp>
        <p:nvSpPr>
          <p:cNvPr id="12" name="TextBox 11"/>
          <p:cNvSpPr txBox="1"/>
          <p:nvPr/>
        </p:nvSpPr>
        <p:spPr>
          <a:xfrm>
            <a:off x="4800600" y="4419600"/>
            <a:ext cx="2377574" cy="1569660"/>
          </a:xfrm>
          <a:prstGeom prst="rect">
            <a:avLst/>
          </a:prstGeom>
          <a:noFill/>
          <a:ln w="3175">
            <a:noFill/>
          </a:ln>
        </p:spPr>
        <p:txBody>
          <a:bodyPr wrap="none" rtlCol="0">
            <a:spAutoFit/>
          </a:bodyPr>
          <a:lstStyle/>
          <a:p>
            <a:pPr algn="ctr"/>
            <a:r>
              <a:rPr lang="en-US" sz="2400" dirty="0" smtClean="0">
                <a:solidFill>
                  <a:schemeClr val="tx2">
                    <a:lumMod val="50000"/>
                  </a:schemeClr>
                </a:solidFill>
                <a:latin typeface="Arial" pitchFamily="34" charset="0"/>
                <a:cs typeface="Arial" pitchFamily="34" charset="0"/>
              </a:rPr>
              <a:t>Candace Ferrell</a:t>
            </a:r>
          </a:p>
          <a:p>
            <a:pPr algn="ctr"/>
            <a:r>
              <a:rPr lang="en-US" sz="2400" dirty="0" smtClean="0">
                <a:solidFill>
                  <a:schemeClr val="tx2">
                    <a:lumMod val="50000"/>
                  </a:schemeClr>
                </a:solidFill>
                <a:latin typeface="Arial" pitchFamily="34" charset="0"/>
                <a:cs typeface="Arial" pitchFamily="34" charset="0"/>
              </a:rPr>
              <a:t>Ave Jack</a:t>
            </a:r>
          </a:p>
          <a:p>
            <a:pPr algn="ctr"/>
            <a:r>
              <a:rPr lang="en-US" sz="2400" dirty="0" smtClean="0">
                <a:solidFill>
                  <a:schemeClr val="tx2">
                    <a:lumMod val="50000"/>
                  </a:schemeClr>
                </a:solidFill>
                <a:latin typeface="Arial" pitchFamily="34" charset="0"/>
                <a:cs typeface="Arial" pitchFamily="34" charset="0"/>
              </a:rPr>
              <a:t>Lyn </a:t>
            </a:r>
            <a:r>
              <a:rPr lang="en-US" sz="2400" dirty="0" smtClean="0">
                <a:solidFill>
                  <a:schemeClr val="tx2">
                    <a:lumMod val="50000"/>
                  </a:schemeClr>
                </a:solidFill>
                <a:latin typeface="Arial" pitchFamily="34" charset="0"/>
                <a:cs typeface="Arial" pitchFamily="34" charset="0"/>
              </a:rPr>
              <a:t>Macqueen</a:t>
            </a:r>
          </a:p>
          <a:p>
            <a:pPr algn="ctr"/>
            <a:r>
              <a:rPr lang="en-US" sz="2400" dirty="0" smtClean="0">
                <a:solidFill>
                  <a:schemeClr val="tx2">
                    <a:lumMod val="50000"/>
                  </a:schemeClr>
                </a:solidFill>
                <a:latin typeface="Arial" pitchFamily="34" charset="0"/>
                <a:cs typeface="Arial" pitchFamily="34" charset="0"/>
              </a:rPr>
              <a:t>Emily Murray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Hot Onion</a:t>
            </a:r>
            <a:endParaRPr lang="en-US" dirty="0"/>
          </a:p>
        </p:txBody>
      </p:sp>
      <p:sp>
        <p:nvSpPr>
          <p:cNvPr id="4" name="Content Placeholder 2"/>
          <p:cNvSpPr>
            <a:spLocks noGrp="1"/>
          </p:cNvSpPr>
          <p:nvPr>
            <p:ph idx="1"/>
          </p:nvPr>
        </p:nvSpPr>
        <p:spPr>
          <a:xfrm>
            <a:off x="2819400" y="1600200"/>
            <a:ext cx="6019800" cy="4525963"/>
          </a:xfrm>
        </p:spPr>
        <p:txBody>
          <a:bodyPr>
            <a:normAutofit fontScale="92500" lnSpcReduction="20000"/>
          </a:bodyPr>
          <a:lstStyle/>
          <a:p>
            <a:r>
              <a:rPr lang="en-US" dirty="0" smtClean="0"/>
              <a:t>Procedure:</a:t>
            </a:r>
          </a:p>
          <a:p>
            <a:pPr lvl="1"/>
            <a:r>
              <a:rPr lang="en-US" dirty="0" smtClean="0"/>
              <a:t>students form circle</a:t>
            </a:r>
          </a:p>
          <a:p>
            <a:pPr lvl="1"/>
            <a:r>
              <a:rPr lang="en-US" dirty="0" smtClean="0"/>
              <a:t>hot onion: ball formed from question strips</a:t>
            </a:r>
          </a:p>
          <a:p>
            <a:pPr lvl="1"/>
            <a:r>
              <a:rPr lang="en-US" dirty="0" smtClean="0"/>
              <a:t>students toss/catch hot onion</a:t>
            </a:r>
          </a:p>
          <a:p>
            <a:pPr lvl="1"/>
            <a:r>
              <a:rPr lang="en-US" dirty="0" smtClean="0"/>
              <a:t>catcher:  peels off top strip and responds</a:t>
            </a:r>
          </a:p>
          <a:p>
            <a:pPr lvl="1"/>
            <a:r>
              <a:rPr lang="en-US" dirty="0" smtClean="0"/>
              <a:t>students assist/verify/correct responses</a:t>
            </a:r>
          </a:p>
          <a:p>
            <a:pPr lvl="1"/>
            <a:r>
              <a:rPr lang="en-US" dirty="0" smtClean="0"/>
              <a:t>catcher tosses hot onion</a:t>
            </a:r>
          </a:p>
          <a:p>
            <a:pPr lvl="1"/>
            <a:r>
              <a:rPr lang="en-US" dirty="0" smtClean="0"/>
              <a:t>continue until onion is peeled </a:t>
            </a:r>
            <a:endParaRPr lang="en-US" dirty="0" smtClean="0"/>
          </a:p>
          <a:p>
            <a:pPr lvl="1" algn="r">
              <a:buNone/>
            </a:pPr>
            <a:r>
              <a:rPr lang="en-US" sz="1100" dirty="0" smtClean="0">
                <a:sym typeface="Symbol"/>
              </a:rPr>
              <a:t>RUSD (</a:t>
            </a:r>
            <a:r>
              <a:rPr lang="en-US" sz="1100" dirty="0" err="1" smtClean="0">
                <a:sym typeface="Symbol"/>
              </a:rPr>
              <a:t>n.d</a:t>
            </a:r>
            <a:r>
              <a:rPr lang="en-US" sz="1100" dirty="0" smtClean="0">
                <a:sym typeface="Symbol"/>
              </a:rPr>
              <a:t>.</a:t>
            </a:r>
            <a:r>
              <a:rPr lang="en-US" sz="1200" dirty="0" smtClean="0">
                <a:sym typeface="Symbol"/>
              </a:rPr>
              <a:t>)</a:t>
            </a:r>
            <a:endParaRPr lang="en-US" sz="1200" dirty="0" smtClean="0"/>
          </a:p>
          <a:p>
            <a:pPr lvl="1" algn="r">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fontScale="90000"/>
          </a:bodyPr>
          <a:lstStyle/>
          <a:p>
            <a:r>
              <a:rPr lang="en-US" dirty="0" smtClean="0"/>
              <a:t>Hot Onion:  </a:t>
            </a:r>
            <a:br>
              <a:rPr lang="en-US" dirty="0" smtClean="0"/>
            </a:br>
            <a:r>
              <a:rPr lang="en-US" dirty="0" smtClean="0"/>
              <a:t>Math </a:t>
            </a:r>
            <a:endParaRPr lang="en-US" dirty="0"/>
          </a:p>
        </p:txBody>
      </p:sp>
      <p:sp>
        <p:nvSpPr>
          <p:cNvPr id="3" name="Content Placeholder 2"/>
          <p:cNvSpPr>
            <a:spLocks noGrp="1"/>
          </p:cNvSpPr>
          <p:nvPr>
            <p:ph idx="1"/>
          </p:nvPr>
        </p:nvSpPr>
        <p:spPr>
          <a:xfrm>
            <a:off x="2667000" y="1600200"/>
            <a:ext cx="6019800" cy="4525963"/>
          </a:xfrm>
        </p:spPr>
        <p:txBody>
          <a:bodyPr>
            <a:normAutofit lnSpcReduction="10000"/>
          </a:bodyPr>
          <a:lstStyle/>
          <a:p>
            <a:r>
              <a:rPr lang="en-US" dirty="0" smtClean="0"/>
              <a:t>Objectives:  demonstrate computational fluency; communicate math concepts</a:t>
            </a:r>
          </a:p>
          <a:p>
            <a:r>
              <a:rPr lang="en-US" dirty="0" smtClean="0"/>
              <a:t>Activity Purpose:  practice/explain computational technique after introduction</a:t>
            </a:r>
          </a:p>
          <a:p>
            <a:r>
              <a:rPr lang="en-US" dirty="0" smtClean="0"/>
              <a:t>Preparation:  hot onion made from one strip for each practice exercise</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Milling to Music</a:t>
            </a:r>
            <a:endParaRPr lang="en-US" dirty="0"/>
          </a:p>
        </p:txBody>
      </p:sp>
      <p:sp>
        <p:nvSpPr>
          <p:cNvPr id="3" name="Content Placeholder 2"/>
          <p:cNvSpPr>
            <a:spLocks noGrp="1"/>
          </p:cNvSpPr>
          <p:nvPr>
            <p:ph idx="1"/>
          </p:nvPr>
        </p:nvSpPr>
        <p:spPr>
          <a:xfrm>
            <a:off x="2667000" y="1600200"/>
            <a:ext cx="6019800" cy="4525963"/>
          </a:xfrm>
        </p:spPr>
        <p:txBody>
          <a:bodyPr/>
          <a:lstStyle/>
          <a:p>
            <a:r>
              <a:rPr lang="en-US" dirty="0" smtClean="0"/>
              <a:t>Grade Levels:  all</a:t>
            </a:r>
          </a:p>
          <a:p>
            <a:r>
              <a:rPr lang="en-US" dirty="0" smtClean="0"/>
              <a:t>Grouping Configuration: partners</a:t>
            </a:r>
          </a:p>
          <a:p>
            <a:r>
              <a:rPr lang="en-US" dirty="0" smtClean="0"/>
              <a:t>Time Involved:  5 – 10 minutes</a:t>
            </a:r>
          </a:p>
          <a:p>
            <a:r>
              <a:rPr lang="en-US" dirty="0" smtClean="0"/>
              <a:t>Materials: music and speakers loud enough for the class to hear</a:t>
            </a:r>
          </a:p>
          <a:p>
            <a:r>
              <a:rPr lang="en-US" dirty="0" smtClean="0"/>
              <a:t>Preparation Level:  minimal</a:t>
            </a:r>
          </a:p>
          <a:p>
            <a:endParaRPr lang="en-US" dirty="0" smtClean="0"/>
          </a:p>
          <a:p>
            <a:pPr marL="342900" lvl="1" indent="-342900" algn="r">
              <a:buNone/>
            </a:pPr>
            <a:endParaRPr lang="en-US" sz="1000" dirty="0" smtClean="0">
              <a:sym typeface="Symbol"/>
            </a:endParaRPr>
          </a:p>
          <a:p>
            <a:pPr marL="342900" lvl="1" indent="-342900" algn="r">
              <a:buNone/>
            </a:pPr>
            <a:r>
              <a:rPr lang="en-US" sz="1000" dirty="0" smtClean="0">
                <a:sym typeface="Symbol"/>
              </a:rPr>
              <a:t>Short</a:t>
            </a:r>
            <a:r>
              <a:rPr lang="en-US" sz="1000" dirty="0" smtClean="0">
                <a:sym typeface="Symbol"/>
              </a:rPr>
              <a:t>, Vogt, and </a:t>
            </a:r>
            <a:r>
              <a:rPr lang="en-US" sz="1000" dirty="0" err="1" smtClean="0">
                <a:sym typeface="Symbol"/>
              </a:rPr>
              <a:t>Echevarria</a:t>
            </a:r>
            <a:r>
              <a:rPr lang="en-US" sz="1000" dirty="0" smtClean="0">
                <a:sym typeface="Symbol"/>
              </a:rPr>
              <a:t> (2011)</a:t>
            </a:r>
          </a:p>
          <a:p>
            <a:pPr algn="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Milling to Music</a:t>
            </a:r>
            <a:endParaRPr lang="en-US" dirty="0"/>
          </a:p>
        </p:txBody>
      </p:sp>
      <p:sp>
        <p:nvSpPr>
          <p:cNvPr id="3" name="Content Placeholder 2"/>
          <p:cNvSpPr>
            <a:spLocks noGrp="1"/>
          </p:cNvSpPr>
          <p:nvPr>
            <p:ph idx="1"/>
          </p:nvPr>
        </p:nvSpPr>
        <p:spPr>
          <a:xfrm>
            <a:off x="2667000" y="1600200"/>
            <a:ext cx="6019800" cy="4525963"/>
          </a:xfrm>
        </p:spPr>
        <p:txBody>
          <a:bodyPr>
            <a:normAutofit fontScale="92500" lnSpcReduction="20000"/>
          </a:bodyPr>
          <a:lstStyle/>
          <a:p>
            <a:r>
              <a:rPr lang="en-US" dirty="0" smtClean="0"/>
              <a:t>Procedure:</a:t>
            </a:r>
          </a:p>
          <a:p>
            <a:pPr lvl="1"/>
            <a:r>
              <a:rPr lang="en-US" dirty="0" smtClean="0"/>
              <a:t>students get discussion material </a:t>
            </a:r>
          </a:p>
          <a:p>
            <a:pPr lvl="1"/>
            <a:r>
              <a:rPr lang="en-US" dirty="0" smtClean="0"/>
              <a:t>music starts, students walk</a:t>
            </a:r>
          </a:p>
          <a:p>
            <a:pPr lvl="1"/>
            <a:r>
              <a:rPr lang="en-US" dirty="0" smtClean="0"/>
              <a:t>music stops, students find partner</a:t>
            </a:r>
          </a:p>
          <a:p>
            <a:pPr lvl="1"/>
            <a:r>
              <a:rPr lang="en-US" dirty="0" smtClean="0"/>
              <a:t>teacher gives prompt</a:t>
            </a:r>
          </a:p>
          <a:p>
            <a:pPr lvl="1"/>
            <a:r>
              <a:rPr lang="en-US" dirty="0" smtClean="0"/>
              <a:t>students share with partner</a:t>
            </a:r>
          </a:p>
          <a:p>
            <a:pPr lvl="1"/>
            <a:r>
              <a:rPr lang="en-US" dirty="0" smtClean="0"/>
              <a:t>music starts, students walk</a:t>
            </a:r>
          </a:p>
          <a:p>
            <a:pPr lvl="1"/>
            <a:r>
              <a:rPr lang="en-US" dirty="0" smtClean="0"/>
              <a:t>music stops, find new partner</a:t>
            </a:r>
          </a:p>
          <a:p>
            <a:pPr lvl="1"/>
            <a:r>
              <a:rPr lang="en-US" dirty="0" smtClean="0"/>
              <a:t>repeat until all questions answered</a:t>
            </a:r>
          </a:p>
          <a:p>
            <a:endParaRPr lang="en-US" dirty="0" smtClean="0"/>
          </a:p>
          <a:p>
            <a:pPr marL="342900" lvl="1" indent="-342900" algn="r">
              <a:buNone/>
            </a:pPr>
            <a:endParaRPr lang="en-US" sz="1000" dirty="0" smtClean="0">
              <a:sym typeface="Symbol"/>
            </a:endParaRPr>
          </a:p>
          <a:p>
            <a:pPr marL="342900" lvl="1" indent="-342900" algn="r">
              <a:buNone/>
            </a:pPr>
            <a:r>
              <a:rPr lang="en-US" sz="1000" dirty="0" smtClean="0">
                <a:sym typeface="Symbol"/>
              </a:rPr>
              <a:t>Short</a:t>
            </a:r>
            <a:r>
              <a:rPr lang="en-US" sz="1000" dirty="0" smtClean="0">
                <a:sym typeface="Symbol"/>
              </a:rPr>
              <a:t>, Vogt, and </a:t>
            </a:r>
            <a:r>
              <a:rPr lang="en-US" sz="1000" dirty="0" err="1" smtClean="0">
                <a:sym typeface="Symbol"/>
              </a:rPr>
              <a:t>Echevarria</a:t>
            </a:r>
            <a:r>
              <a:rPr lang="en-US" sz="1000" dirty="0" smtClean="0">
                <a:sym typeface="Symbol"/>
              </a:rPr>
              <a:t> (2011)</a:t>
            </a:r>
          </a:p>
          <a:p>
            <a:pPr algn="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fontScale="90000"/>
          </a:bodyPr>
          <a:lstStyle/>
          <a:p>
            <a:r>
              <a:rPr lang="en-US" dirty="0" smtClean="0"/>
              <a:t>Milling to Music:  </a:t>
            </a:r>
            <a:br>
              <a:rPr lang="en-US" dirty="0" smtClean="0"/>
            </a:br>
            <a:r>
              <a:rPr lang="en-US" dirty="0" smtClean="0"/>
              <a:t>Science</a:t>
            </a:r>
            <a:endParaRPr lang="en-US" dirty="0"/>
          </a:p>
        </p:txBody>
      </p:sp>
      <p:sp>
        <p:nvSpPr>
          <p:cNvPr id="3" name="Content Placeholder 2"/>
          <p:cNvSpPr>
            <a:spLocks noGrp="1"/>
          </p:cNvSpPr>
          <p:nvPr>
            <p:ph idx="1"/>
          </p:nvPr>
        </p:nvSpPr>
        <p:spPr>
          <a:xfrm>
            <a:off x="2667000" y="1600200"/>
            <a:ext cx="6019800" cy="4525963"/>
          </a:xfrm>
        </p:spPr>
        <p:txBody>
          <a:bodyPr>
            <a:normAutofit/>
          </a:bodyPr>
          <a:lstStyle/>
          <a:p>
            <a:r>
              <a:rPr lang="en-US" dirty="0" smtClean="0"/>
              <a:t>Objectives: use periodic table to determine basic information about elements; communicate science concepts</a:t>
            </a:r>
          </a:p>
          <a:p>
            <a:r>
              <a:rPr lang="en-US" dirty="0" smtClean="0"/>
              <a:t>Activity Purpose:  practice using periodic table</a:t>
            </a:r>
          </a:p>
          <a:p>
            <a:r>
              <a:rPr lang="en-US" dirty="0" smtClean="0"/>
              <a:t>Preparation:  list of prompts</a:t>
            </a:r>
          </a:p>
          <a:p>
            <a:pPr marL="342900" lvl="1" indent="-342900" algn="r">
              <a:buNone/>
            </a:pPr>
            <a:endParaRPr lang="en-US" sz="1000" dirty="0" smtClean="0">
              <a:sym typeface="Symbol"/>
            </a:endParaRPr>
          </a:p>
          <a:p>
            <a:pPr marL="342900" lvl="1" indent="-342900" algn="r">
              <a:buNone/>
            </a:pPr>
            <a:endParaRPr lang="en-US" sz="1000" dirty="0" smtClean="0">
              <a:sym typeface="Symbol"/>
            </a:endParaRPr>
          </a:p>
          <a:p>
            <a:pPr marL="342900" lvl="1" indent="-342900" algn="r">
              <a:buNone/>
            </a:pPr>
            <a:r>
              <a:rPr lang="en-US" sz="1000" dirty="0" smtClean="0">
                <a:sym typeface="Symbol"/>
              </a:rPr>
              <a:t>Short</a:t>
            </a:r>
            <a:r>
              <a:rPr lang="en-US" sz="1000" dirty="0" smtClean="0">
                <a:sym typeface="Symbol"/>
              </a:rPr>
              <a:t>, Vogt, and </a:t>
            </a:r>
            <a:r>
              <a:rPr lang="en-US" sz="1000" dirty="0" err="1" smtClean="0">
                <a:sym typeface="Symbol"/>
              </a:rPr>
              <a:t>Echevarria</a:t>
            </a:r>
            <a:r>
              <a:rPr lang="en-US" sz="1000" dirty="0" smtClean="0">
                <a:sym typeface="Symbol"/>
              </a:rPr>
              <a:t> (2011)</a:t>
            </a:r>
          </a:p>
          <a:p>
            <a:pPr algn="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Wandering Interviews</a:t>
            </a:r>
            <a:endParaRPr lang="en-US" dirty="0"/>
          </a:p>
        </p:txBody>
      </p:sp>
      <p:sp>
        <p:nvSpPr>
          <p:cNvPr id="3" name="Content Placeholder 2"/>
          <p:cNvSpPr>
            <a:spLocks noGrp="1"/>
          </p:cNvSpPr>
          <p:nvPr>
            <p:ph idx="1"/>
          </p:nvPr>
        </p:nvSpPr>
        <p:spPr>
          <a:xfrm>
            <a:off x="2667000" y="1600200"/>
            <a:ext cx="6019800" cy="4525963"/>
          </a:xfrm>
        </p:spPr>
        <p:txBody>
          <a:bodyPr/>
          <a:lstStyle/>
          <a:p>
            <a:r>
              <a:rPr lang="en-US" dirty="0" smtClean="0"/>
              <a:t>Grade Levels:  all</a:t>
            </a:r>
          </a:p>
          <a:p>
            <a:r>
              <a:rPr lang="en-US" dirty="0" smtClean="0"/>
              <a:t>Grouping Configurations:  whole class</a:t>
            </a:r>
          </a:p>
          <a:p>
            <a:r>
              <a:rPr lang="en-US" dirty="0" smtClean="0"/>
              <a:t>Time Involved:  varies</a:t>
            </a:r>
          </a:p>
          <a:p>
            <a:r>
              <a:rPr lang="en-US" dirty="0" smtClean="0"/>
              <a:t>Materials:  list of questions</a:t>
            </a:r>
          </a:p>
          <a:p>
            <a:r>
              <a:rPr lang="en-US" dirty="0" smtClean="0"/>
              <a:t> Preparation Level: moderate</a:t>
            </a:r>
          </a:p>
          <a:p>
            <a:endParaRPr lang="en-US" dirty="0" smtClean="0"/>
          </a:p>
          <a:p>
            <a:pPr algn="r">
              <a:buNone/>
            </a:pPr>
            <a:r>
              <a:rPr lang="en-US" sz="1000" dirty="0" smtClean="0"/>
              <a:t>RUSD (</a:t>
            </a:r>
            <a:r>
              <a:rPr lang="en-US" sz="1000" dirty="0" err="1" smtClean="0"/>
              <a:t>n.d</a:t>
            </a:r>
            <a:r>
              <a:rPr lang="en-US" sz="1000" dirty="0" smtClean="0"/>
              <a:t>.)</a:t>
            </a:r>
            <a:endParaRPr lang="en-US" sz="1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Wandering Interviews</a:t>
            </a:r>
            <a:endParaRPr lang="en-US" dirty="0"/>
          </a:p>
        </p:txBody>
      </p:sp>
      <p:sp>
        <p:nvSpPr>
          <p:cNvPr id="3" name="Content Placeholder 2"/>
          <p:cNvSpPr>
            <a:spLocks noGrp="1"/>
          </p:cNvSpPr>
          <p:nvPr>
            <p:ph idx="1"/>
          </p:nvPr>
        </p:nvSpPr>
        <p:spPr>
          <a:xfrm>
            <a:off x="2667000" y="1600200"/>
            <a:ext cx="6019800" cy="4525963"/>
          </a:xfrm>
        </p:spPr>
        <p:txBody>
          <a:bodyPr>
            <a:normAutofit fontScale="92500" lnSpcReduction="10000"/>
          </a:bodyPr>
          <a:lstStyle/>
          <a:p>
            <a:r>
              <a:rPr lang="en-US" dirty="0" smtClean="0"/>
              <a:t>Procedure:</a:t>
            </a:r>
          </a:p>
          <a:p>
            <a:pPr lvl="1"/>
            <a:r>
              <a:rPr lang="en-US" dirty="0" smtClean="0"/>
              <a:t>distribute question sheet 1/student</a:t>
            </a:r>
          </a:p>
          <a:p>
            <a:pPr lvl="1"/>
            <a:r>
              <a:rPr lang="en-US" dirty="0" smtClean="0"/>
              <a:t>students move around class and ask questions </a:t>
            </a:r>
          </a:p>
          <a:p>
            <a:pPr lvl="1"/>
            <a:r>
              <a:rPr lang="en-US" dirty="0" smtClean="0"/>
              <a:t>student answers and initials questioner’s sheet (can sign a questioner’s sheet only once)</a:t>
            </a:r>
          </a:p>
          <a:p>
            <a:pPr lvl="1"/>
            <a:r>
              <a:rPr lang="en-US" dirty="0" smtClean="0"/>
              <a:t>can sign own sheet once</a:t>
            </a:r>
          </a:p>
          <a:p>
            <a:pPr lvl="1"/>
            <a:r>
              <a:rPr lang="en-US" dirty="0" smtClean="0"/>
              <a:t>sit when all questions initialed</a:t>
            </a:r>
          </a:p>
          <a:p>
            <a:pPr lvl="1"/>
            <a:r>
              <a:rPr lang="en-US" dirty="0" smtClean="0"/>
              <a:t>debrief</a:t>
            </a:r>
          </a:p>
          <a:p>
            <a:pPr lvl="1" algn="r">
              <a:buNone/>
            </a:pPr>
            <a:r>
              <a:rPr lang="en-US" sz="1100" dirty="0" smtClean="0"/>
              <a:t>RUSD (</a:t>
            </a:r>
            <a:r>
              <a:rPr lang="en-US" sz="1100" dirty="0" err="1" smtClean="0"/>
              <a:t>n.d</a:t>
            </a:r>
            <a:r>
              <a:rPr lang="en-US" sz="1100" dirty="0" smtClean="0"/>
              <a:t>.)</a:t>
            </a:r>
          </a:p>
          <a:p>
            <a:pPr lvl="1" algn="r">
              <a:buNone/>
            </a:pPr>
            <a:endParaRPr lang="en-US" sz="1100" dirty="0" smtClean="0"/>
          </a:p>
          <a:p>
            <a:pPr lvl="1"/>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fontScale="90000"/>
          </a:bodyPr>
          <a:lstStyle/>
          <a:p>
            <a:r>
              <a:rPr lang="en-US" dirty="0" smtClean="0"/>
              <a:t>Wandering Interviews:</a:t>
            </a:r>
            <a:br>
              <a:rPr lang="en-US" dirty="0" smtClean="0"/>
            </a:br>
            <a:r>
              <a:rPr lang="en-US" dirty="0" smtClean="0"/>
              <a:t>Social Studies</a:t>
            </a:r>
            <a:endParaRPr lang="en-US" dirty="0"/>
          </a:p>
        </p:txBody>
      </p:sp>
      <p:sp>
        <p:nvSpPr>
          <p:cNvPr id="3" name="Content Placeholder 2"/>
          <p:cNvSpPr>
            <a:spLocks noGrp="1"/>
          </p:cNvSpPr>
          <p:nvPr>
            <p:ph idx="1"/>
          </p:nvPr>
        </p:nvSpPr>
        <p:spPr>
          <a:xfrm>
            <a:off x="2667000" y="1600200"/>
            <a:ext cx="6019800" cy="4525963"/>
          </a:xfrm>
        </p:spPr>
        <p:txBody>
          <a:bodyPr>
            <a:normAutofit/>
          </a:bodyPr>
          <a:lstStyle/>
          <a:p>
            <a:r>
              <a:rPr lang="en-US" dirty="0" smtClean="0"/>
              <a:t>Objectives:  compare development of early world religions and their beliefs; use key terms to describe historical events</a:t>
            </a:r>
          </a:p>
          <a:p>
            <a:r>
              <a:rPr lang="en-US" dirty="0" smtClean="0"/>
              <a:t>Activity Purpose: review</a:t>
            </a:r>
          </a:p>
          <a:p>
            <a:r>
              <a:rPr lang="en-US" dirty="0" smtClean="0"/>
              <a:t>Preparation:  list of questions</a:t>
            </a:r>
          </a:p>
          <a:p>
            <a:pPr lvl="1" algn="r">
              <a:buNone/>
            </a:pPr>
            <a:endParaRPr lang="en-US" sz="1100" dirty="0" smtClean="0"/>
          </a:p>
          <a:p>
            <a:pPr lv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7000" y="274638"/>
            <a:ext cx="6019800" cy="1143000"/>
          </a:xfrm>
        </p:spPr>
        <p:txBody>
          <a:bodyPr/>
          <a:lstStyle/>
          <a:p>
            <a:r>
              <a:rPr lang="en-US" dirty="0" smtClean="0"/>
              <a:t>Heads Up!</a:t>
            </a:r>
            <a:endParaRPr lang="en-US" dirty="0"/>
          </a:p>
        </p:txBody>
      </p:sp>
      <p:grpSp>
        <p:nvGrpSpPr>
          <p:cNvPr id="11" name="Group 10"/>
          <p:cNvGrpSpPr/>
          <p:nvPr/>
        </p:nvGrpSpPr>
        <p:grpSpPr>
          <a:xfrm>
            <a:off x="3733800" y="1706801"/>
            <a:ext cx="3762147" cy="4480210"/>
            <a:chOff x="3505200" y="1706801"/>
            <a:chExt cx="3762147" cy="4480210"/>
          </a:xfrm>
        </p:grpSpPr>
        <p:grpSp>
          <p:nvGrpSpPr>
            <p:cNvPr id="9" name="Group 8"/>
            <p:cNvGrpSpPr/>
            <p:nvPr/>
          </p:nvGrpSpPr>
          <p:grpSpPr>
            <a:xfrm rot="1711838">
              <a:off x="3505200" y="1706801"/>
              <a:ext cx="3762147" cy="4480210"/>
              <a:chOff x="4738054" y="1706801"/>
              <a:chExt cx="3762147" cy="4480210"/>
            </a:xfrm>
          </p:grpSpPr>
          <p:pic>
            <p:nvPicPr>
              <p:cNvPr id="1028" name="Picture 4" descr="C:\Users\Ave\AppData\Local\Microsoft\Windows\Temporary Internet Files\Content.IE5\U79NZCBF\MC900215337[1].wmf"/>
              <p:cNvPicPr>
                <a:picLocks noChangeAspect="1" noChangeArrowheads="1"/>
              </p:cNvPicPr>
              <p:nvPr/>
            </p:nvPicPr>
            <p:blipFill>
              <a:blip r:embed="rId3" cstate="print"/>
              <a:srcRect b="38726"/>
              <a:stretch>
                <a:fillRect/>
              </a:stretch>
            </p:blipFill>
            <p:spPr bwMode="auto">
              <a:xfrm rot="17496773">
                <a:off x="4649038" y="1880550"/>
                <a:ext cx="2432485" cy="2084987"/>
              </a:xfrm>
              <a:prstGeom prst="rect">
                <a:avLst/>
              </a:prstGeom>
              <a:noFill/>
            </p:spPr>
          </p:pic>
          <p:pic>
            <p:nvPicPr>
              <p:cNvPr id="1027" name="Picture 3" descr="C:\Users\Ave\AppData\Local\Microsoft\Windows\Temporary Internet Files\Content.IE5\UTNB92G0\MC900013322[1].wmf"/>
              <p:cNvPicPr>
                <a:picLocks noChangeAspect="1" noChangeArrowheads="1"/>
              </p:cNvPicPr>
              <p:nvPr/>
            </p:nvPicPr>
            <p:blipFill>
              <a:blip r:embed="rId4" cstate="print"/>
              <a:srcRect/>
              <a:stretch>
                <a:fillRect/>
              </a:stretch>
            </p:blipFill>
            <p:spPr bwMode="auto">
              <a:xfrm rot="1921978">
                <a:off x="4738054" y="1894985"/>
                <a:ext cx="3762147" cy="4292026"/>
              </a:xfrm>
              <a:prstGeom prst="rect">
                <a:avLst/>
              </a:prstGeom>
              <a:noFill/>
            </p:spPr>
          </p:pic>
        </p:grpSp>
        <p:sp>
          <p:nvSpPr>
            <p:cNvPr id="10" name="Rectangle 9"/>
            <p:cNvSpPr/>
            <p:nvPr/>
          </p:nvSpPr>
          <p:spPr>
            <a:xfrm>
              <a:off x="3731079" y="3505200"/>
              <a:ext cx="32031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Hot Onion</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000" fill="hold"/>
                                        <p:tgtEl>
                                          <p:spTgt spid="11"/>
                                        </p:tgtEl>
                                        <p:attrNameLst>
                                          <p:attrName>ppt_w</p:attrName>
                                        </p:attrNameLst>
                                      </p:cBhvr>
                                      <p:tavLst>
                                        <p:tav tm="0">
                                          <p:val>
                                            <p:fltVal val="0"/>
                                          </p:val>
                                        </p:tav>
                                        <p:tav tm="100000">
                                          <p:val>
                                            <p:strVal val="#ppt_w"/>
                                          </p:val>
                                        </p:tav>
                                      </p:tavLst>
                                    </p:anim>
                                    <p:anim calcmode="lin" valueType="num">
                                      <p:cBhvr>
                                        <p:cTn id="8" dur="2000" fill="hold"/>
                                        <p:tgtEl>
                                          <p:spTgt spid="11"/>
                                        </p:tgtEl>
                                        <p:attrNameLst>
                                          <p:attrName>ppt_h</p:attrName>
                                        </p:attrNameLst>
                                      </p:cBhvr>
                                      <p:tavLst>
                                        <p:tav tm="0">
                                          <p:val>
                                            <p:fltVal val="0"/>
                                          </p:val>
                                        </p:tav>
                                        <p:tav tm="100000">
                                          <p:val>
                                            <p:strVal val="#ppt_h"/>
                                          </p:val>
                                        </p:tav>
                                      </p:tavLst>
                                    </p:anim>
                                    <p:anim calcmode="lin" valueType="num">
                                      <p:cBhvr>
                                        <p:cTn id="9" dur="2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lstStyle/>
          <a:p>
            <a:r>
              <a:rPr lang="en-US" dirty="0" smtClean="0"/>
              <a:t>References</a:t>
            </a:r>
            <a:endParaRPr lang="en-US" dirty="0"/>
          </a:p>
        </p:txBody>
      </p:sp>
      <p:sp>
        <p:nvSpPr>
          <p:cNvPr id="3" name="Content Placeholder 2"/>
          <p:cNvSpPr>
            <a:spLocks noGrp="1"/>
          </p:cNvSpPr>
          <p:nvPr>
            <p:ph idx="1"/>
          </p:nvPr>
        </p:nvSpPr>
        <p:spPr>
          <a:xfrm>
            <a:off x="2667000" y="1600200"/>
            <a:ext cx="6248400" cy="4525963"/>
          </a:xfrm>
        </p:spPr>
        <p:txBody>
          <a:bodyPr>
            <a:normAutofit fontScale="62500" lnSpcReduction="20000"/>
          </a:bodyPr>
          <a:lstStyle/>
          <a:p>
            <a:r>
              <a:rPr lang="en-US" dirty="0" err="1" smtClean="0"/>
              <a:t>Kersaint</a:t>
            </a:r>
            <a:r>
              <a:rPr lang="en-US" dirty="0" smtClean="0"/>
              <a:t>, G., Thompson, </a:t>
            </a:r>
            <a:r>
              <a:rPr lang="en-US" dirty="0" smtClean="0"/>
              <a:t>D. , &amp; </a:t>
            </a:r>
            <a:r>
              <a:rPr lang="en-US" dirty="0" err="1" smtClean="0"/>
              <a:t>Petkova</a:t>
            </a:r>
            <a:r>
              <a:rPr lang="en-US" dirty="0" smtClean="0"/>
              <a:t>, M. </a:t>
            </a:r>
            <a:r>
              <a:rPr lang="en-US" dirty="0" smtClean="0"/>
              <a:t>(2009). 	</a:t>
            </a:r>
            <a:r>
              <a:rPr lang="en-US" i="1" dirty="0" smtClean="0"/>
              <a:t>Teaching mathematics to English language 	</a:t>
            </a:r>
            <a:r>
              <a:rPr lang="en-US" i="1" dirty="0" smtClean="0"/>
              <a:t>l</a:t>
            </a:r>
            <a:r>
              <a:rPr lang="en-US" i="1" dirty="0" smtClean="0"/>
              <a:t>earners</a:t>
            </a:r>
            <a:r>
              <a:rPr lang="en-US" dirty="0" smtClean="0"/>
              <a:t>. New York, NY: </a:t>
            </a:r>
            <a:r>
              <a:rPr lang="en-US" dirty="0" err="1" smtClean="0"/>
              <a:t>Routledge</a:t>
            </a:r>
            <a:r>
              <a:rPr lang="en-US" dirty="0" smtClean="0"/>
              <a:t>.</a:t>
            </a:r>
          </a:p>
          <a:p>
            <a:r>
              <a:rPr lang="en-US" dirty="0" smtClean="0"/>
              <a:t>Riverside Unified School District English Learner 	Services (</a:t>
            </a:r>
            <a:r>
              <a:rPr lang="en-US" dirty="0" err="1" smtClean="0"/>
              <a:t>n.d</a:t>
            </a:r>
            <a:r>
              <a:rPr lang="en-US" dirty="0" smtClean="0"/>
              <a:t>.).  </a:t>
            </a:r>
            <a:r>
              <a:rPr lang="en-US" i="1" dirty="0" smtClean="0"/>
              <a:t>Interactive strategies 	descriptions.</a:t>
            </a:r>
            <a:r>
              <a:rPr lang="en-US" dirty="0" smtClean="0"/>
              <a:t> </a:t>
            </a:r>
            <a:r>
              <a:rPr lang="en-US" dirty="0" smtClean="0"/>
              <a:t>Retrieved from </a:t>
            </a:r>
            <a:r>
              <a:rPr lang="en-US" dirty="0" smtClean="0"/>
              <a:t>	http</a:t>
            </a:r>
            <a:r>
              <a:rPr lang="en-US" dirty="0" smtClean="0"/>
              <a:t>://</a:t>
            </a:r>
            <a:r>
              <a:rPr lang="en-US" dirty="0" smtClean="0"/>
              <a:t>englishlearners.rusd.k12.ca.us/Documen	</a:t>
            </a:r>
            <a:r>
              <a:rPr lang="en-US" dirty="0" err="1" smtClean="0"/>
              <a:t>ts</a:t>
            </a:r>
            <a:r>
              <a:rPr lang="en-US" dirty="0" smtClean="0"/>
              <a:t>/7-	12%20ELS/Interactive%20Strategies%20Descrip	tions.doc.</a:t>
            </a:r>
            <a:endParaRPr lang="en-US" dirty="0" smtClean="0"/>
          </a:p>
          <a:p>
            <a:r>
              <a:rPr lang="en-US" dirty="0" smtClean="0"/>
              <a:t>Short, D. J</a:t>
            </a:r>
            <a:r>
              <a:rPr lang="en-US" dirty="0" smtClean="0"/>
              <a:t>., Vogt, M. E</a:t>
            </a:r>
            <a:r>
              <a:rPr lang="en-US" dirty="0" smtClean="0"/>
              <a:t>.</a:t>
            </a:r>
            <a:r>
              <a:rPr lang="en-US" dirty="0" smtClean="0"/>
              <a:t> , &amp;</a:t>
            </a:r>
            <a:r>
              <a:rPr lang="en-US" dirty="0" smtClean="0"/>
              <a:t> </a:t>
            </a:r>
            <a:r>
              <a:rPr lang="en-US" dirty="0" err="1" smtClean="0"/>
              <a:t>Echevarria</a:t>
            </a:r>
            <a:r>
              <a:rPr lang="en-US" dirty="0" smtClean="0"/>
              <a:t>, J. (2011). </a:t>
            </a:r>
            <a:r>
              <a:rPr lang="en-US" i="1" dirty="0" smtClean="0"/>
              <a:t>The 	SIOP model for teaching science to English 	learners</a:t>
            </a:r>
            <a:r>
              <a:rPr lang="en-US" dirty="0" smtClean="0"/>
              <a:t>. Boston, MA: Pearson Education, Inc.</a:t>
            </a:r>
            <a:endParaRPr lang="en-US" dirty="0" smtClean="0"/>
          </a:p>
          <a:p>
            <a:pPr>
              <a:tabLst>
                <a:tab pos="804863" algn="l"/>
              </a:tabLst>
            </a:pPr>
            <a:r>
              <a:rPr lang="en-US" dirty="0" smtClean="0"/>
              <a:t>Spezzini, S. (2009). Fostering </a:t>
            </a:r>
            <a:r>
              <a:rPr lang="en-US" dirty="0" smtClean="0"/>
              <a:t>language </a:t>
            </a:r>
            <a:r>
              <a:rPr lang="en-US" dirty="0" smtClean="0"/>
              <a:t>in English </a:t>
            </a:r>
            <a:r>
              <a:rPr lang="en-US" dirty="0" smtClean="0"/>
              <a:t>	language learners </a:t>
            </a:r>
            <a:r>
              <a:rPr lang="en-US" dirty="0" smtClean="0"/>
              <a:t>through </a:t>
            </a:r>
            <a:r>
              <a:rPr lang="en-US" dirty="0" err="1" smtClean="0"/>
              <a:t>grammaring</a:t>
            </a:r>
            <a:r>
              <a:rPr lang="en-US" dirty="0" smtClean="0"/>
              <a:t> </a:t>
            </a:r>
            <a:r>
              <a:rPr lang="en-US" dirty="0" smtClean="0"/>
              <a:t>	and </a:t>
            </a:r>
            <a:r>
              <a:rPr lang="en-US" dirty="0" smtClean="0"/>
              <a:t>  IPOTs. </a:t>
            </a:r>
            <a:r>
              <a:rPr lang="en-US" i="1" dirty="0" smtClean="0"/>
              <a:t>Focus on </a:t>
            </a:r>
            <a:r>
              <a:rPr lang="en-US" i="1" dirty="0" smtClean="0"/>
              <a:t>Teacher Education,9 </a:t>
            </a:r>
            <a:r>
              <a:rPr lang="en-US" dirty="0" smtClean="0"/>
              <a:t>(3), </a:t>
            </a:r>
            <a:r>
              <a:rPr lang="en-US" dirty="0" smtClean="0"/>
              <a:t>5-	6</a:t>
            </a:r>
            <a:r>
              <a:rPr lang="en-US" dirty="0" smtClean="0"/>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lstStyle/>
          <a:p>
            <a:r>
              <a:rPr lang="en-US" dirty="0" smtClean="0"/>
              <a:t>Objectives</a:t>
            </a:r>
            <a:endParaRPr lang="en-US" dirty="0"/>
          </a:p>
        </p:txBody>
      </p:sp>
      <p:sp>
        <p:nvSpPr>
          <p:cNvPr id="3" name="Content Placeholder 2"/>
          <p:cNvSpPr>
            <a:spLocks noGrp="1"/>
          </p:cNvSpPr>
          <p:nvPr>
            <p:ph idx="1"/>
          </p:nvPr>
        </p:nvSpPr>
        <p:spPr>
          <a:xfrm>
            <a:off x="2667000" y="1600200"/>
            <a:ext cx="6248400" cy="4525963"/>
          </a:xfrm>
        </p:spPr>
        <p:txBody>
          <a:bodyPr>
            <a:normAutofit/>
          </a:bodyPr>
          <a:lstStyle/>
          <a:p>
            <a:r>
              <a:rPr lang="en-US" dirty="0" smtClean="0"/>
              <a:t>Participants will</a:t>
            </a:r>
          </a:p>
          <a:p>
            <a:pPr lvl="1"/>
            <a:r>
              <a:rPr lang="en-US" dirty="0" smtClean="0"/>
              <a:t>discuss </a:t>
            </a:r>
            <a:r>
              <a:rPr lang="en-US" dirty="0" smtClean="0"/>
              <a:t>the featured IPOTs with partners</a:t>
            </a:r>
          </a:p>
          <a:p>
            <a:pPr lvl="1"/>
            <a:r>
              <a:rPr lang="en-US" dirty="0" smtClean="0"/>
              <a:t>record ideas for using IPOTs in their classroom using a graphic organizer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lstStyle/>
          <a:p>
            <a:r>
              <a:rPr lang="en-US" dirty="0" smtClean="0"/>
              <a:t>Instructional Notes</a:t>
            </a:r>
            <a:endParaRPr lang="en-US" dirty="0"/>
          </a:p>
        </p:txBody>
      </p:sp>
      <p:sp>
        <p:nvSpPr>
          <p:cNvPr id="3" name="Content Placeholder 2"/>
          <p:cNvSpPr>
            <a:spLocks noGrp="1"/>
          </p:cNvSpPr>
          <p:nvPr>
            <p:ph idx="1"/>
          </p:nvPr>
        </p:nvSpPr>
        <p:spPr>
          <a:xfrm>
            <a:off x="2667000" y="1600200"/>
            <a:ext cx="6248400" cy="4876800"/>
          </a:xfrm>
        </p:spPr>
        <p:txBody>
          <a:bodyPr>
            <a:normAutofit fontScale="92500" lnSpcReduction="20000"/>
          </a:bodyPr>
          <a:lstStyle/>
          <a:p>
            <a:r>
              <a:rPr lang="en-US" dirty="0" smtClean="0"/>
              <a:t>Notes to users of presentation:</a:t>
            </a:r>
          </a:p>
          <a:p>
            <a:pPr lvl="1"/>
            <a:r>
              <a:rPr lang="en-US" dirty="0" smtClean="0"/>
              <a:t>Materials needed</a:t>
            </a:r>
          </a:p>
          <a:p>
            <a:pPr lvl="2"/>
            <a:r>
              <a:rPr lang="en-US" dirty="0" smtClean="0"/>
              <a:t>Chart paper, </a:t>
            </a:r>
            <a:r>
              <a:rPr lang="en-US" dirty="0" smtClean="0"/>
              <a:t>markers, tape</a:t>
            </a:r>
            <a:r>
              <a:rPr lang="en-US" dirty="0" smtClean="0"/>
              <a:t> </a:t>
            </a:r>
            <a:endParaRPr lang="en-US" dirty="0" smtClean="0"/>
          </a:p>
          <a:p>
            <a:pPr lvl="1"/>
            <a:r>
              <a:rPr lang="en-US" dirty="0" smtClean="0"/>
              <a:t>Equipment needed</a:t>
            </a:r>
          </a:p>
          <a:p>
            <a:pPr lvl="2"/>
            <a:r>
              <a:rPr lang="en-US" dirty="0" smtClean="0"/>
              <a:t>Computer, LCD</a:t>
            </a:r>
            <a:r>
              <a:rPr lang="en-US" dirty="0" smtClean="0"/>
              <a:t> projector</a:t>
            </a:r>
            <a:endParaRPr lang="en-US" dirty="0" smtClean="0"/>
          </a:p>
          <a:p>
            <a:pPr lvl="1"/>
            <a:r>
              <a:rPr lang="en-US" dirty="0" smtClean="0"/>
              <a:t>Presentation format</a:t>
            </a:r>
          </a:p>
          <a:p>
            <a:pPr lvl="2"/>
            <a:r>
              <a:rPr lang="en-US" dirty="0" smtClean="0"/>
              <a:t>Small group, faculty </a:t>
            </a:r>
            <a:r>
              <a:rPr lang="en-US" dirty="0" err="1" smtClean="0"/>
              <a:t>mtg</a:t>
            </a:r>
            <a:r>
              <a:rPr lang="en-US" dirty="0" smtClean="0"/>
              <a:t>, dept </a:t>
            </a:r>
            <a:r>
              <a:rPr lang="en-US" dirty="0" err="1" smtClean="0"/>
              <a:t>mtg</a:t>
            </a:r>
            <a:r>
              <a:rPr lang="en-US" dirty="0" smtClean="0"/>
              <a:t>…</a:t>
            </a:r>
            <a:endParaRPr lang="en-US" dirty="0" smtClean="0"/>
          </a:p>
          <a:p>
            <a:pPr lvl="1"/>
            <a:r>
              <a:rPr lang="en-US" dirty="0" smtClean="0"/>
              <a:t>Activities or handouts needed</a:t>
            </a:r>
          </a:p>
          <a:p>
            <a:pPr lvl="2"/>
            <a:r>
              <a:rPr lang="en-US" dirty="0" smtClean="0"/>
              <a:t>Organizer to record ideas about use of the IPOTs</a:t>
            </a:r>
          </a:p>
          <a:p>
            <a:pPr lvl="2"/>
            <a:r>
              <a:rPr lang="en-US" dirty="0" smtClean="0"/>
              <a:t>Hot Onion to review IPOTs presented</a:t>
            </a:r>
            <a:endParaRPr lang="en-US" dirty="0" smtClean="0"/>
          </a:p>
          <a:p>
            <a:r>
              <a:rPr lang="en-US" dirty="0" smtClean="0"/>
              <a:t>This slide will be hidden during presentation.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Talk-to-Learn</a:t>
            </a:r>
            <a:endParaRPr lang="en-US" dirty="0"/>
          </a:p>
        </p:txBody>
      </p:sp>
      <p:sp>
        <p:nvSpPr>
          <p:cNvPr id="3" name="Content Placeholder 2"/>
          <p:cNvSpPr>
            <a:spLocks noGrp="1"/>
          </p:cNvSpPr>
          <p:nvPr>
            <p:ph idx="1"/>
          </p:nvPr>
        </p:nvSpPr>
        <p:spPr>
          <a:xfrm>
            <a:off x="2667000" y="1600200"/>
            <a:ext cx="6019800" cy="4525963"/>
          </a:xfrm>
        </p:spPr>
        <p:txBody>
          <a:bodyPr>
            <a:normAutofit fontScale="92500" lnSpcReduction="10000"/>
          </a:bodyPr>
          <a:lstStyle/>
          <a:p>
            <a:r>
              <a:rPr lang="en-US" dirty="0" smtClean="0">
                <a:sym typeface="Symbol"/>
              </a:rPr>
              <a:t>Purposeful talk supports oral language development</a:t>
            </a:r>
          </a:p>
          <a:p>
            <a:r>
              <a:rPr lang="en-US" dirty="0" smtClean="0">
                <a:sym typeface="Symbol"/>
              </a:rPr>
              <a:t>Better o</a:t>
            </a:r>
            <a:r>
              <a:rPr lang="en-US" dirty="0" smtClean="0"/>
              <a:t>ral language skills associated with</a:t>
            </a:r>
          </a:p>
          <a:p>
            <a:pPr lvl="1"/>
            <a:r>
              <a:rPr lang="en-US" b="1" dirty="0" smtClean="0">
                <a:sym typeface="Symbol"/>
              </a:rPr>
              <a:t> </a:t>
            </a:r>
            <a:r>
              <a:rPr lang="en-US" dirty="0" smtClean="0">
                <a:sym typeface="Symbol"/>
              </a:rPr>
              <a:t>more and better</a:t>
            </a:r>
            <a:r>
              <a:rPr lang="en-US" b="1" dirty="0" smtClean="0">
                <a:sym typeface="Symbol"/>
              </a:rPr>
              <a:t> </a:t>
            </a:r>
            <a:r>
              <a:rPr lang="en-US" dirty="0" smtClean="0"/>
              <a:t>use of L2 </a:t>
            </a:r>
          </a:p>
          <a:p>
            <a:pPr lvl="1"/>
            <a:r>
              <a:rPr lang="en-US" dirty="0" smtClean="0"/>
              <a:t>ability to use complex language learning strategies</a:t>
            </a:r>
          </a:p>
          <a:p>
            <a:pPr lvl="1"/>
            <a:r>
              <a:rPr lang="en-US" dirty="0" smtClean="0"/>
              <a:t> HOTS developed</a:t>
            </a:r>
          </a:p>
          <a:p>
            <a:pPr lvl="1"/>
            <a:r>
              <a:rPr lang="en-US" dirty="0" smtClean="0"/>
              <a:t>better grasp of content area vocabulary </a:t>
            </a:r>
          </a:p>
          <a:p>
            <a:pPr lvl="1" algn="r">
              <a:buNone/>
            </a:pPr>
            <a:r>
              <a:rPr lang="en-US" sz="1000" dirty="0" err="1" smtClean="0"/>
              <a:t>Kersaint</a:t>
            </a:r>
            <a:r>
              <a:rPr lang="en-US" sz="1000" dirty="0" smtClean="0"/>
              <a:t>, Thompson, and </a:t>
            </a:r>
            <a:r>
              <a:rPr lang="en-US" sz="1000" dirty="0" err="1" smtClean="0"/>
              <a:t>Petkova</a:t>
            </a:r>
            <a:r>
              <a:rPr lang="en-US" sz="1000" dirty="0" smtClean="0"/>
              <a:t> (2009)</a:t>
            </a:r>
            <a:endParaRPr lang="en-US" sz="1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fontScale="90000"/>
          </a:bodyPr>
          <a:lstStyle/>
          <a:p>
            <a:r>
              <a:rPr lang="en-US" dirty="0" smtClean="0"/>
              <a:t>Purposeful and Consistent Talk</a:t>
            </a:r>
            <a:endParaRPr lang="en-US" dirty="0"/>
          </a:p>
        </p:txBody>
      </p:sp>
      <p:sp>
        <p:nvSpPr>
          <p:cNvPr id="3" name="Content Placeholder 2"/>
          <p:cNvSpPr>
            <a:spLocks noGrp="1"/>
          </p:cNvSpPr>
          <p:nvPr>
            <p:ph idx="1"/>
          </p:nvPr>
        </p:nvSpPr>
        <p:spPr>
          <a:xfrm>
            <a:off x="2667000" y="1600200"/>
            <a:ext cx="6019800" cy="4525963"/>
          </a:xfrm>
        </p:spPr>
        <p:txBody>
          <a:bodyPr>
            <a:normAutofit fontScale="92500" lnSpcReduction="20000"/>
          </a:bodyPr>
          <a:lstStyle/>
          <a:p>
            <a:r>
              <a:rPr lang="en-US" dirty="0" smtClean="0"/>
              <a:t>All teachers incorporate interactive peer-to-peer oral techniques (IPOTs)</a:t>
            </a:r>
          </a:p>
          <a:p>
            <a:pPr lvl="1"/>
            <a:r>
              <a:rPr lang="en-US" dirty="0" smtClean="0"/>
              <a:t>part of every lesson</a:t>
            </a:r>
          </a:p>
          <a:p>
            <a:pPr lvl="1"/>
            <a:r>
              <a:rPr lang="en-US" dirty="0" smtClean="0"/>
              <a:t>use lesson concepts to practice vocabulary and language structure</a:t>
            </a:r>
          </a:p>
          <a:p>
            <a:pPr lvl="1"/>
            <a:r>
              <a:rPr lang="en-US" dirty="0" smtClean="0">
                <a:sym typeface="Symbol"/>
              </a:rPr>
              <a:t>small group or partner</a:t>
            </a:r>
          </a:p>
          <a:p>
            <a:pPr lvl="1"/>
            <a:r>
              <a:rPr lang="en-US" dirty="0" smtClean="0">
                <a:sym typeface="Symbol"/>
              </a:rPr>
              <a:t>everyone talks and listens</a:t>
            </a:r>
          </a:p>
          <a:p>
            <a:pPr lvl="1"/>
            <a:endParaRPr lang="en-US" dirty="0" smtClean="0">
              <a:sym typeface="Symbol"/>
            </a:endParaRPr>
          </a:p>
          <a:p>
            <a:pPr lvl="1"/>
            <a:endParaRPr lang="en-US" dirty="0" smtClean="0">
              <a:sym typeface="Symbol"/>
            </a:endParaRPr>
          </a:p>
          <a:p>
            <a:pPr lvl="1" algn="r">
              <a:buNone/>
            </a:pPr>
            <a:r>
              <a:rPr lang="en-US" sz="1000" dirty="0" smtClean="0">
                <a:sym typeface="Symbol"/>
              </a:rPr>
              <a:t>Short, Vogt, and </a:t>
            </a:r>
            <a:r>
              <a:rPr lang="en-US" sz="1000" dirty="0" err="1" smtClean="0">
                <a:sym typeface="Symbol"/>
              </a:rPr>
              <a:t>Echevarria</a:t>
            </a:r>
            <a:r>
              <a:rPr lang="en-US" sz="1000" dirty="0" smtClean="0">
                <a:sym typeface="Symbol"/>
              </a:rPr>
              <a:t> (2011)</a:t>
            </a:r>
          </a:p>
          <a:p>
            <a:pPr lvl="1" algn="r">
              <a:buNone/>
            </a:pPr>
            <a:r>
              <a:rPr lang="en-US" sz="1000" dirty="0" err="1" smtClean="0">
                <a:sym typeface="Symbol"/>
              </a:rPr>
              <a:t>Spezzini</a:t>
            </a:r>
            <a:r>
              <a:rPr lang="en-US" sz="1000" dirty="0" smtClean="0">
                <a:sym typeface="Symbol"/>
              </a:rPr>
              <a:t> (2009)</a:t>
            </a:r>
            <a:endParaRPr lang="en-US" sz="1000"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Familiar IPOTs</a:t>
            </a:r>
            <a:endParaRPr lang="en-US" dirty="0"/>
          </a:p>
        </p:txBody>
      </p:sp>
      <p:sp>
        <p:nvSpPr>
          <p:cNvPr id="3" name="Content Placeholder 2"/>
          <p:cNvSpPr>
            <a:spLocks noGrp="1"/>
          </p:cNvSpPr>
          <p:nvPr>
            <p:ph idx="1"/>
          </p:nvPr>
        </p:nvSpPr>
        <p:spPr>
          <a:xfrm>
            <a:off x="2743200" y="1600200"/>
            <a:ext cx="5943600" cy="4525963"/>
          </a:xfrm>
        </p:spPr>
        <p:txBody>
          <a:bodyPr/>
          <a:lstStyle/>
          <a:p>
            <a:r>
              <a:rPr lang="en-US" dirty="0" smtClean="0"/>
              <a:t>Think-pair-share</a:t>
            </a:r>
          </a:p>
          <a:p>
            <a:r>
              <a:rPr lang="en-US" dirty="0" smtClean="0"/>
              <a:t>Turn and </a:t>
            </a:r>
            <a:r>
              <a:rPr lang="en-US" dirty="0" smtClean="0"/>
              <a:t>Talk</a:t>
            </a:r>
          </a:p>
          <a:p>
            <a:r>
              <a:rPr lang="en-US" dirty="0" smtClean="0"/>
              <a:t>Adding to the Circle</a:t>
            </a:r>
          </a:p>
          <a:p>
            <a:endParaRPr lang="en-US" dirty="0" smtClean="0"/>
          </a:p>
          <a:p>
            <a:endParaRPr lang="en-US" dirty="0" smtClean="0"/>
          </a:p>
          <a:p>
            <a:endParaRPr lang="en-US" dirty="0" smtClean="0"/>
          </a:p>
          <a:p>
            <a:endParaRPr lang="en-US" dirty="0" smtClean="0"/>
          </a:p>
          <a:p>
            <a:pPr algn="r">
              <a:buNone/>
            </a:pPr>
            <a:r>
              <a:rPr lang="en-US" sz="1000" dirty="0" smtClean="0"/>
              <a:t>RUSD (</a:t>
            </a:r>
            <a:r>
              <a:rPr lang="en-US" sz="1000" dirty="0" err="1" smtClean="0"/>
              <a:t>u.d</a:t>
            </a:r>
            <a:r>
              <a:rPr lang="en-US" sz="1000" dirty="0" smtClean="0"/>
              <a:t>.)</a:t>
            </a:r>
          </a:p>
          <a:p>
            <a:pPr algn="r">
              <a:buNone/>
            </a:pPr>
            <a:r>
              <a:rPr lang="en-US" sz="1000" dirty="0" err="1" smtClean="0"/>
              <a:t>Spezzini</a:t>
            </a:r>
            <a:r>
              <a:rPr lang="en-US" sz="1000" dirty="0" smtClean="0"/>
              <a:t> (2009)</a:t>
            </a:r>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Parallel Lines</a:t>
            </a:r>
            <a:endParaRPr lang="en-US" dirty="0"/>
          </a:p>
        </p:txBody>
      </p:sp>
      <p:sp>
        <p:nvSpPr>
          <p:cNvPr id="3" name="Content Placeholder 2"/>
          <p:cNvSpPr>
            <a:spLocks noGrp="1"/>
          </p:cNvSpPr>
          <p:nvPr>
            <p:ph idx="1"/>
          </p:nvPr>
        </p:nvSpPr>
        <p:spPr>
          <a:xfrm>
            <a:off x="2667000" y="1600200"/>
            <a:ext cx="6019800" cy="4724400"/>
          </a:xfrm>
        </p:spPr>
        <p:txBody>
          <a:bodyPr>
            <a:normAutofit lnSpcReduction="10000"/>
          </a:bodyPr>
          <a:lstStyle/>
          <a:p>
            <a:r>
              <a:rPr lang="en-US" dirty="0" smtClean="0"/>
              <a:t>Grade Levels:  all</a:t>
            </a:r>
          </a:p>
          <a:p>
            <a:r>
              <a:rPr lang="en-US" dirty="0" smtClean="0"/>
              <a:t>Grouping Configuration: groups, whole class</a:t>
            </a:r>
          </a:p>
          <a:p>
            <a:r>
              <a:rPr lang="en-US" dirty="0" smtClean="0"/>
              <a:t>Time Involved:  varies</a:t>
            </a:r>
          </a:p>
          <a:p>
            <a:r>
              <a:rPr lang="en-US" dirty="0" smtClean="0"/>
              <a:t>Materials:  index cards or graphic organizer</a:t>
            </a:r>
          </a:p>
          <a:p>
            <a:r>
              <a:rPr lang="en-US" dirty="0" smtClean="0"/>
              <a:t>Preparation Level:  moderate</a:t>
            </a:r>
          </a:p>
          <a:p>
            <a:endParaRPr lang="en-US" dirty="0" smtClean="0"/>
          </a:p>
          <a:p>
            <a:pPr lvl="1" algn="r">
              <a:buNone/>
            </a:pPr>
            <a:r>
              <a:rPr lang="en-US" sz="1000" dirty="0" smtClean="0">
                <a:sym typeface="Symbol"/>
              </a:rPr>
              <a:t>Short, Vogt, and </a:t>
            </a:r>
            <a:r>
              <a:rPr lang="en-US" sz="1000" dirty="0" err="1" smtClean="0">
                <a:sym typeface="Symbol"/>
              </a:rPr>
              <a:t>Echevarria</a:t>
            </a:r>
            <a:r>
              <a:rPr lang="en-US" sz="1000" dirty="0" smtClean="0">
                <a:sym typeface="Symbol"/>
              </a:rPr>
              <a:t> (2011)</a:t>
            </a:r>
          </a:p>
          <a:p>
            <a:pPr lvl="1" algn="r">
              <a:buNone/>
            </a:pPr>
            <a:r>
              <a:rPr lang="en-US" sz="1000" dirty="0" err="1" smtClean="0">
                <a:sym typeface="Symbol"/>
              </a:rPr>
              <a:t>Spezzini</a:t>
            </a:r>
            <a:r>
              <a:rPr lang="en-US" sz="1000" dirty="0" smtClean="0">
                <a:sym typeface="Symbol"/>
              </a:rPr>
              <a:t> (2009)</a:t>
            </a:r>
            <a:endParaRPr lang="en-US" sz="1000" dirty="0" smtClean="0"/>
          </a:p>
          <a:p>
            <a:pPr algn="r">
              <a:buNone/>
            </a:pPr>
            <a:endParaRPr lang="en-US" dirty="0" smtClean="0"/>
          </a:p>
          <a:p>
            <a:pPr algn="r">
              <a:buNone/>
            </a:pPr>
            <a:endParaRPr lang="en-US" dirty="0" smtClean="0"/>
          </a:p>
          <a:p>
            <a:pPr algn="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Parallel Lines</a:t>
            </a:r>
            <a:endParaRPr lang="en-US" dirty="0"/>
          </a:p>
        </p:txBody>
      </p:sp>
      <p:sp>
        <p:nvSpPr>
          <p:cNvPr id="3" name="Content Placeholder 2"/>
          <p:cNvSpPr>
            <a:spLocks noGrp="1"/>
          </p:cNvSpPr>
          <p:nvPr>
            <p:ph idx="1"/>
          </p:nvPr>
        </p:nvSpPr>
        <p:spPr>
          <a:xfrm>
            <a:off x="2667000" y="1600200"/>
            <a:ext cx="6019800" cy="4525963"/>
          </a:xfrm>
        </p:spPr>
        <p:txBody>
          <a:bodyPr>
            <a:normAutofit fontScale="92500" lnSpcReduction="10000"/>
          </a:bodyPr>
          <a:lstStyle/>
          <a:p>
            <a:r>
              <a:rPr lang="en-US" dirty="0" smtClean="0"/>
              <a:t>Procedure:</a:t>
            </a:r>
          </a:p>
          <a:p>
            <a:pPr lvl="1"/>
            <a:r>
              <a:rPr lang="en-US" dirty="0" smtClean="0"/>
              <a:t>students form two lines</a:t>
            </a:r>
          </a:p>
          <a:p>
            <a:pPr lvl="1"/>
            <a:r>
              <a:rPr lang="en-US" dirty="0" smtClean="0"/>
              <a:t>line one: </a:t>
            </a:r>
            <a:r>
              <a:rPr lang="en-US" dirty="0" smtClean="0"/>
              <a:t>read </a:t>
            </a:r>
            <a:r>
              <a:rPr lang="en-US" dirty="0" smtClean="0"/>
              <a:t>question </a:t>
            </a:r>
            <a:r>
              <a:rPr lang="en-US" dirty="0" smtClean="0"/>
              <a:t>to </a:t>
            </a:r>
            <a:r>
              <a:rPr lang="en-US" dirty="0" smtClean="0"/>
              <a:t>line two </a:t>
            </a:r>
            <a:r>
              <a:rPr lang="en-US" dirty="0" smtClean="0"/>
              <a:t>partner</a:t>
            </a:r>
            <a:endParaRPr lang="en-US" dirty="0" smtClean="0"/>
          </a:p>
          <a:p>
            <a:pPr lvl="1"/>
            <a:r>
              <a:rPr lang="en-US" dirty="0" smtClean="0"/>
              <a:t>line two: answer question</a:t>
            </a:r>
          </a:p>
          <a:p>
            <a:pPr lvl="1"/>
            <a:r>
              <a:rPr lang="en-US" dirty="0" smtClean="0"/>
              <a:t>line one:  confirm/correct</a:t>
            </a:r>
          </a:p>
          <a:p>
            <a:pPr lvl="1"/>
            <a:r>
              <a:rPr lang="en-US" dirty="0" smtClean="0"/>
              <a:t>line two:  move one space</a:t>
            </a:r>
          </a:p>
          <a:p>
            <a:pPr lvl="1"/>
            <a:r>
              <a:rPr lang="en-US" dirty="0" smtClean="0"/>
              <a:t>continue until line two answers all questions</a:t>
            </a:r>
          </a:p>
          <a:p>
            <a:pPr lvl="1"/>
            <a:r>
              <a:rPr lang="en-US" dirty="0" smtClean="0"/>
              <a:t>lines switch roles </a:t>
            </a:r>
          </a:p>
          <a:p>
            <a:pPr lvl="1" algn="r">
              <a:buNone/>
            </a:pPr>
            <a:r>
              <a:rPr lang="en-US" sz="1200" dirty="0" err="1" smtClean="0">
                <a:sym typeface="Symbol"/>
              </a:rPr>
              <a:t>Spezzini</a:t>
            </a:r>
            <a:r>
              <a:rPr lang="en-US" sz="1200" dirty="0" smtClean="0">
                <a:sym typeface="Symbol"/>
              </a:rPr>
              <a:t> </a:t>
            </a:r>
            <a:r>
              <a:rPr lang="en-US" sz="1200" dirty="0" smtClean="0">
                <a:sym typeface="Symbol"/>
              </a:rPr>
              <a:t>(2009)</a:t>
            </a:r>
            <a:endParaRPr lang="en-US" sz="1200" dirty="0" smtClean="0"/>
          </a:p>
          <a:p>
            <a:pPr lvl="1" algn="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fontScale="90000"/>
          </a:bodyPr>
          <a:lstStyle/>
          <a:p>
            <a:r>
              <a:rPr lang="en-US" dirty="0" smtClean="0"/>
              <a:t>Parallel Lines:  </a:t>
            </a:r>
            <a:br>
              <a:rPr lang="en-US" dirty="0" smtClean="0"/>
            </a:br>
            <a:r>
              <a:rPr lang="en-US" dirty="0" smtClean="0"/>
              <a:t>Language Arts </a:t>
            </a:r>
            <a:endParaRPr lang="en-US" dirty="0"/>
          </a:p>
        </p:txBody>
      </p:sp>
      <p:sp>
        <p:nvSpPr>
          <p:cNvPr id="3" name="Content Placeholder 2"/>
          <p:cNvSpPr>
            <a:spLocks noGrp="1"/>
          </p:cNvSpPr>
          <p:nvPr>
            <p:ph idx="1"/>
          </p:nvPr>
        </p:nvSpPr>
        <p:spPr>
          <a:xfrm>
            <a:off x="2667000" y="1600200"/>
            <a:ext cx="6019800" cy="4525963"/>
          </a:xfrm>
        </p:spPr>
        <p:txBody>
          <a:bodyPr>
            <a:normAutofit/>
          </a:bodyPr>
          <a:lstStyle/>
          <a:p>
            <a:r>
              <a:rPr lang="en-US" dirty="0" smtClean="0"/>
              <a:t>Objective:  define key terms in book/story/play </a:t>
            </a:r>
          </a:p>
          <a:p>
            <a:r>
              <a:rPr lang="en-US" dirty="0" smtClean="0"/>
              <a:t>Activity Purpose:  review vocabulary </a:t>
            </a:r>
          </a:p>
          <a:p>
            <a:r>
              <a:rPr lang="en-US" dirty="0" smtClean="0"/>
              <a:t>Preparation:  index card for each term with term and definition on opposite sides </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6019800" cy="1143000"/>
          </a:xfrm>
        </p:spPr>
        <p:txBody>
          <a:bodyPr>
            <a:normAutofit/>
          </a:bodyPr>
          <a:lstStyle/>
          <a:p>
            <a:r>
              <a:rPr lang="en-US" dirty="0" smtClean="0"/>
              <a:t>Hot Onion</a:t>
            </a:r>
            <a:endParaRPr lang="en-US" dirty="0"/>
          </a:p>
        </p:txBody>
      </p:sp>
      <p:sp>
        <p:nvSpPr>
          <p:cNvPr id="5" name="Content Placeholder 2"/>
          <p:cNvSpPr txBox="1">
            <a:spLocks/>
          </p:cNvSpPr>
          <p:nvPr/>
        </p:nvSpPr>
        <p:spPr>
          <a:xfrm>
            <a:off x="2667000" y="1600200"/>
            <a:ext cx="6019800" cy="4525963"/>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Grade Levels:  all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Grouping Configuration: medium groups (6 – 8), whole class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Time Involved:  varies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Materials:  paper strips of prompts/questions to form onion/ball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Preparation Level:  moderate</a:t>
            </a:r>
          </a:p>
          <a:p>
            <a:pPr lvl="1" algn="r">
              <a:buNone/>
            </a:pPr>
            <a:endParaRPr lang="en-US" sz="1000" dirty="0" smtClean="0">
              <a:sym typeface="Symbol"/>
            </a:endParaRPr>
          </a:p>
          <a:p>
            <a:pPr lvl="1" algn="r">
              <a:buNone/>
            </a:pPr>
            <a:r>
              <a:rPr lang="en-US" sz="1000" dirty="0" smtClean="0">
                <a:sym typeface="Symbol"/>
              </a:rPr>
              <a:t>RUSD (</a:t>
            </a:r>
            <a:r>
              <a:rPr lang="en-US" sz="1000" dirty="0" err="1" smtClean="0">
                <a:sym typeface="Symbol"/>
              </a:rPr>
              <a:t>n.d</a:t>
            </a:r>
            <a:r>
              <a:rPr lang="en-US" sz="1000" dirty="0" smtClean="0">
                <a:sym typeface="Symbol"/>
              </a:rPr>
              <a:t>.)</a:t>
            </a:r>
            <a:endParaRPr lang="en-US" sz="1000" dirty="0" smtClean="0">
              <a:sym typeface="Symbol"/>
            </a:endParaRPr>
          </a:p>
          <a:p>
            <a:pPr marL="342900" marR="0" lvl="0" indent="-342900" algn="r"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03000879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4" ma:contentTypeDescription="Create a new document." ma:contentTypeScope="" ma:versionID="e4b7918f6d70a6bbd3ae09fdaae93119"/>
</file>

<file path=customXml/itemProps1.xml><?xml version="1.0" encoding="utf-8"?>
<ds:datastoreItem xmlns:ds="http://schemas.openxmlformats.org/officeDocument/2006/customXml" ds:itemID="{738DC661-03BA-4AE0-B46D-553289DFEC0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BE2B66F-CF96-4D2F-B039-59573E20AF2D}">
  <ds:schemaRefs>
    <ds:schemaRef ds:uri="http://schemas.microsoft.com/sharepoint/v3/contenttype/forms"/>
  </ds:schemaRefs>
</ds:datastoreItem>
</file>

<file path=customXml/itemProps3.xml><?xml version="1.0" encoding="utf-8"?>
<ds:datastoreItem xmlns:ds="http://schemas.openxmlformats.org/officeDocument/2006/customXml" ds:itemID="{5A4E51D7-F5AD-484F-B9C4-33FDB98DE46E}">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TS030008794</Template>
  <TotalTime>1875</TotalTime>
  <Words>2773</Words>
  <Application>Microsoft Office PowerPoint</Application>
  <PresentationFormat>On-screen Show (4:3)</PresentationFormat>
  <Paragraphs>225</Paragraphs>
  <Slides>20</Slides>
  <Notes>18</Notes>
  <HiddenSlides>1</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TS030008794</vt:lpstr>
      <vt:lpstr>Slide 1</vt:lpstr>
      <vt:lpstr>Objectives</vt:lpstr>
      <vt:lpstr>Talk-to-Learn</vt:lpstr>
      <vt:lpstr>Purposeful and Consistent Talk</vt:lpstr>
      <vt:lpstr>Familiar IPOTs</vt:lpstr>
      <vt:lpstr>Parallel Lines</vt:lpstr>
      <vt:lpstr>Parallel Lines</vt:lpstr>
      <vt:lpstr>Parallel Lines:   Language Arts </vt:lpstr>
      <vt:lpstr>Hot Onion</vt:lpstr>
      <vt:lpstr>Hot Onion</vt:lpstr>
      <vt:lpstr>Hot Onion:   Math </vt:lpstr>
      <vt:lpstr>Milling to Music</vt:lpstr>
      <vt:lpstr>Milling to Music</vt:lpstr>
      <vt:lpstr>Milling to Music:   Science</vt:lpstr>
      <vt:lpstr>Wandering Interviews</vt:lpstr>
      <vt:lpstr>Wandering Interviews</vt:lpstr>
      <vt:lpstr>Wandering Interviews: Social Studies</vt:lpstr>
      <vt:lpstr>Heads Up!</vt:lpstr>
      <vt:lpstr>References</vt:lpstr>
      <vt:lpstr>Instructional Notes</vt:lpstr>
    </vt:vector>
  </TitlesOfParts>
  <Company>UAB'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ACT</dc:creator>
  <cp:lastModifiedBy>ajack</cp:lastModifiedBy>
  <cp:revision>133</cp:revision>
  <dcterms:created xsi:type="dcterms:W3CDTF">2010-06-14T18:44:07Z</dcterms:created>
  <dcterms:modified xsi:type="dcterms:W3CDTF">2010-07-19T22:17:04Z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TC300087949990</vt:lpwstr>
  </property>
</Properties>
</file>